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4">
  <p:sldMasterIdLst>
    <p:sldMasterId id="2147483771" r:id="rId1"/>
    <p:sldMasterId id="2147483773" r:id="rId2"/>
    <p:sldMasterId id="2147483775" r:id="rId3"/>
    <p:sldMasterId id="2147483784" r:id="rId4"/>
  </p:sldMasterIdLst>
  <p:notesMasterIdLst>
    <p:notesMasterId r:id="rId41"/>
  </p:notesMasterIdLst>
  <p:handoutMasterIdLst>
    <p:handoutMasterId r:id="rId42"/>
  </p:handoutMasterIdLst>
  <p:sldIdLst>
    <p:sldId id="4853" r:id="rId5"/>
    <p:sldId id="4861" r:id="rId6"/>
    <p:sldId id="4851" r:id="rId7"/>
    <p:sldId id="4852" r:id="rId8"/>
    <p:sldId id="4854" r:id="rId9"/>
    <p:sldId id="4855" r:id="rId10"/>
    <p:sldId id="4856" r:id="rId11"/>
    <p:sldId id="4857" r:id="rId12"/>
    <p:sldId id="4858" r:id="rId13"/>
    <p:sldId id="4791" r:id="rId14"/>
    <p:sldId id="4860" r:id="rId15"/>
    <p:sldId id="4818" r:id="rId16"/>
    <p:sldId id="266" r:id="rId17"/>
    <p:sldId id="265" r:id="rId18"/>
    <p:sldId id="267" r:id="rId19"/>
    <p:sldId id="268" r:id="rId20"/>
    <p:sldId id="269" r:id="rId21"/>
    <p:sldId id="270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4819" r:id="rId30"/>
    <p:sldId id="4848" r:id="rId31"/>
    <p:sldId id="4859" r:id="rId32"/>
    <p:sldId id="4847" r:id="rId33"/>
    <p:sldId id="4849" r:id="rId34"/>
    <p:sldId id="4834" r:id="rId35"/>
    <p:sldId id="4850" r:id="rId36"/>
    <p:sldId id="4827" r:id="rId37"/>
    <p:sldId id="4820" r:id="rId38"/>
    <p:sldId id="4842" r:id="rId39"/>
    <p:sldId id="4801" r:id="rId40"/>
  </p:sldIdLst>
  <p:sldSz cx="12192000" cy="6858000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作成者" initials="A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6D9F1"/>
    <a:srgbClr val="F2DCDB"/>
    <a:srgbClr val="00A9EA"/>
    <a:srgbClr val="942825"/>
    <a:srgbClr val="0070C0"/>
    <a:srgbClr val="00B050"/>
    <a:srgbClr val="C0504D"/>
    <a:srgbClr val="FFFF99"/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4AED94-D1BD-4F18-9DDB-94A8243B3D84}" v="155" dt="2022-01-05T08:02:31.028"/>
    <p1510:client id="{77DB17D5-12EF-4DE1-BA7F-A4039D6FB2F4}" v="1" dt="2022-01-05T04:47:49.878"/>
    <p1510:client id="{ECB3338D-8EAD-4F87-BE59-4F04128E7155}" v="170" dt="2022-01-05T23:26:00.268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6192" autoAdjust="0"/>
  </p:normalViewPr>
  <p:slideViewPr>
    <p:cSldViewPr snapToGrid="0">
      <p:cViewPr>
        <p:scale>
          <a:sx n="80" d="100"/>
          <a:sy n="80" d="100"/>
        </p:scale>
        <p:origin x="1056" y="1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3293" y="8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commentAuthors" Target="commentAuthors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761201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97999" cy="550936"/>
          </a:xfrm>
          <a:prstGeom prst="rect">
            <a:avLst/>
          </a:prstGeom>
        </p:spPr>
        <p:txBody>
          <a:bodyPr vert="horz" lIns="102084" tIns="51042" rIns="102084" bIns="51042" rtlCol="0"/>
          <a:lstStyle>
            <a:lvl1pPr algn="l">
              <a:defRPr sz="14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918859" y="0"/>
            <a:ext cx="2997999" cy="550936"/>
          </a:xfrm>
          <a:prstGeom prst="rect">
            <a:avLst/>
          </a:prstGeom>
        </p:spPr>
        <p:txBody>
          <a:bodyPr vert="horz" lIns="102084" tIns="51042" rIns="102084" bIns="51042" rtlCol="0"/>
          <a:lstStyle>
            <a:lvl1pPr algn="r">
              <a:defRPr sz="1400"/>
            </a:lvl1pPr>
          </a:lstStyle>
          <a:p>
            <a:fld id="{97233860-C7E0-4157-A6A3-A29EEE78119E}" type="datetimeFigureOut">
              <a:rPr kumimoji="1" lang="ja-JP" altLang="en-US" smtClean="0"/>
              <a:t>2022/1/5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66688" y="1373188"/>
            <a:ext cx="6584950" cy="3705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2084" tIns="51042" rIns="102084" bIns="51042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91846" y="5284404"/>
            <a:ext cx="5534767" cy="4323603"/>
          </a:xfrm>
          <a:prstGeom prst="rect">
            <a:avLst/>
          </a:prstGeom>
        </p:spPr>
        <p:txBody>
          <a:bodyPr vert="horz" lIns="102084" tIns="51042" rIns="102084" bIns="51042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10429645"/>
            <a:ext cx="2997999" cy="550935"/>
          </a:xfrm>
          <a:prstGeom prst="rect">
            <a:avLst/>
          </a:prstGeom>
        </p:spPr>
        <p:txBody>
          <a:bodyPr vert="horz" lIns="102084" tIns="51042" rIns="102084" bIns="51042" rtlCol="0" anchor="b"/>
          <a:lstStyle>
            <a:lvl1pPr algn="l">
              <a:defRPr sz="14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918859" y="10429645"/>
            <a:ext cx="2997999" cy="550935"/>
          </a:xfrm>
          <a:prstGeom prst="rect">
            <a:avLst/>
          </a:prstGeom>
        </p:spPr>
        <p:txBody>
          <a:bodyPr vert="horz" lIns="102084" tIns="51042" rIns="102084" bIns="51042" rtlCol="0" anchor="b"/>
          <a:lstStyle>
            <a:lvl1pPr algn="r">
              <a:defRPr sz="1400"/>
            </a:lvl1pPr>
          </a:lstStyle>
          <a:p>
            <a:fld id="{D42097CF-03F3-49AB-A139-418579D092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319110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5">
            <a:extLst>
              <a:ext uri="{FF2B5EF4-FFF2-40B4-BE49-F238E27FC236}">
                <a16:creationId xmlns:a16="http://schemas.microsoft.com/office/drawing/2014/main" id="{049C2371-A1C4-4EE3-9F71-D91F3682A5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8524" y="6636965"/>
            <a:ext cx="466442" cy="216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2AEC3B-1B01-4F65-A99B-ED99E1C5F9A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87485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740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35774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D9B10606-B0D3-46D3-9E0D-66EA2CAC2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1CE34-6254-4A55-BA50-B562B4FDBB19}" type="datetimeFigureOut">
              <a:rPr kumimoji="1" lang="ja-JP" altLang="en-US" smtClean="0"/>
              <a:t>2022/1/5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1D4747C-9CD6-46B9-A7B2-0F6A2A8D0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FE65F7C-0212-4ACD-859B-47A6CACD2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797D0-415B-4E7D-8710-A72083FFC9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1039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26A99-F377-4127-84B5-8BF573FAFB92}" type="datetimeFigureOut">
              <a:rPr kumimoji="1" lang="ja-JP" altLang="en-US" smtClean="0"/>
              <a:t>2022/1/5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54B7A-A0BD-4D4C-BA85-C9D6FCA3D0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3972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5">
            <a:extLst>
              <a:ext uri="{FF2B5EF4-FFF2-40B4-BE49-F238E27FC236}">
                <a16:creationId xmlns:a16="http://schemas.microsoft.com/office/drawing/2014/main" id="{049C2371-A1C4-4EE3-9F71-D91F3682A5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8524" y="6636965"/>
            <a:ext cx="466442" cy="216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2AEC3B-1B01-4F65-A99B-ED99E1C5F9A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9024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5">
            <a:extLst>
              <a:ext uri="{FF2B5EF4-FFF2-40B4-BE49-F238E27FC236}">
                <a16:creationId xmlns:a16="http://schemas.microsoft.com/office/drawing/2014/main" id="{049C2371-A1C4-4EE3-9F71-D91F3682A5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8524" y="6636965"/>
            <a:ext cx="466442" cy="216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2AEC3B-1B01-4F65-A99B-ED99E1C5F9A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47364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5AFCF4-9732-46E5-B909-CD028EB218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B4C86BA-C051-4360-BD88-0E0D2F6D97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01B1714-DE32-4FC7-8E5B-F6C17508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D080F-0EDD-4D4A-8FB1-1ACB12191E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599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 type="tx">
  <p:cSld name="Title &amp; Sub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866775" y="1152526"/>
            <a:ext cx="10448925" cy="231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8575" tIns="28575" rIns="28575" bIns="2857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Gill Sans"/>
              <a:buNone/>
              <a:defRPr sz="5733">
                <a:latin typeface="Gill Sans"/>
                <a:ea typeface="Gill Sans"/>
                <a:cs typeface="Gill Sans"/>
                <a:sym typeface="Gill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866775" y="3533775"/>
            <a:ext cx="10448925" cy="790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8575" tIns="28575" rIns="28575" bIns="28575" anchor="t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ill Sans"/>
              <a:buNone/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  <a:lvl2pPr marL="1219170" lvl="1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ill Sans"/>
              <a:buNone/>
              <a:defRPr sz="2400">
                <a:latin typeface="Gill Sans"/>
                <a:ea typeface="Gill Sans"/>
                <a:cs typeface="Gill Sans"/>
                <a:sym typeface="Gill Sans"/>
              </a:defRPr>
            </a:lvl2pPr>
            <a:lvl3pPr marL="1828754" lvl="2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ill Sans"/>
              <a:buNone/>
              <a:defRPr sz="2400">
                <a:latin typeface="Gill Sans"/>
                <a:ea typeface="Gill Sans"/>
                <a:cs typeface="Gill Sans"/>
                <a:sym typeface="Gill Sans"/>
              </a:defRPr>
            </a:lvl3pPr>
            <a:lvl4pPr marL="2438339" lvl="3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ill Sans"/>
              <a:buNone/>
              <a:defRPr sz="2400">
                <a:latin typeface="Gill Sans"/>
                <a:ea typeface="Gill Sans"/>
                <a:cs typeface="Gill Sans"/>
                <a:sym typeface="Gill Sans"/>
              </a:defRPr>
            </a:lvl4pPr>
            <a:lvl5pPr marL="3047924" lvl="4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ill Sans"/>
              <a:buNone/>
              <a:defRPr sz="2400">
                <a:latin typeface="Gill Sans"/>
                <a:ea typeface="Gill Sans"/>
                <a:cs typeface="Gill Sans"/>
                <a:sym typeface="Gill Sans"/>
              </a:defRPr>
            </a:lvl5pPr>
            <a:lvl6pPr marL="3657509" lvl="5" indent="-347125" algn="l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6pPr>
            <a:lvl7pPr marL="4267093" lvl="6" indent="-347125" algn="l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7pPr>
            <a:lvl8pPr marL="4876678" lvl="7" indent="-347125" algn="l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8pPr>
            <a:lvl9pPr marL="5486263" lvl="8" indent="-347125" algn="l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Clr>
                <a:srgbClr val="000000"/>
              </a:buClr>
              <a:buSzPts val="5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5972175" y="6515100"/>
            <a:ext cx="234951" cy="2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8575" tIns="28575" rIns="28575" bIns="28575" anchor="t" anchorCtr="0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633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to + Full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rgbClr val="C4BEC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75A5D"/>
                </a:solidFill>
              </a:defRPr>
            </a:lvl1pPr>
          </a:lstStyle>
          <a:p>
            <a:r>
              <a:rPr lang="et-EE" err="1"/>
              <a:t>Click</a:t>
            </a:r>
            <a:r>
              <a:rPr lang="et-EE"/>
              <a:t> </a:t>
            </a:r>
            <a:r>
              <a:rPr lang="et-EE" err="1"/>
              <a:t>to</a:t>
            </a:r>
            <a:r>
              <a:rPr lang="et-EE"/>
              <a:t> </a:t>
            </a:r>
            <a:r>
              <a:rPr lang="et-EE" err="1"/>
              <a:t>add</a:t>
            </a:r>
            <a:r>
              <a:rPr lang="et-EE"/>
              <a:t> </a:t>
            </a:r>
            <a:r>
              <a:rPr lang="et-EE" err="1"/>
              <a:t>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658801"/>
            <a:ext cx="6119812" cy="96997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r>
              <a:rPr lang="et-EE" dirty="0"/>
              <a:t> </a:t>
            </a:r>
            <a:r>
              <a:rPr lang="et-EE" dirty="0" err="1"/>
              <a:t>edit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628774"/>
            <a:ext cx="4824412" cy="1800225"/>
          </a:xfrm>
        </p:spPr>
        <p:txBody>
          <a:bodyPr anchor="t"/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1677650" y="3429000"/>
            <a:ext cx="250824" cy="2808288"/>
          </a:xfrm>
        </p:spPr>
        <p:txBody>
          <a:bodyPr vert="vert270" bIns="0"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180975" indent="0">
              <a:buNone/>
              <a:defRPr sz="800"/>
            </a:lvl2pPr>
            <a:lvl3pPr marL="361950" indent="0">
              <a:buNone/>
              <a:defRPr sz="800"/>
            </a:lvl3pPr>
            <a:lvl4pPr marL="542925" indent="0">
              <a:buNone/>
              <a:defRPr sz="800"/>
            </a:lvl4pPr>
            <a:lvl5pPr marL="714375" indent="0">
              <a:buNone/>
              <a:defRPr sz="800"/>
            </a:lvl5pPr>
          </a:lstStyle>
          <a:p>
            <a:pPr lvl="0"/>
            <a:r>
              <a:rPr lang="en-US" dirty="0"/>
              <a:t>©</a:t>
            </a:r>
            <a:r>
              <a:rPr lang="et-EE" dirty="0"/>
              <a:t> </a:t>
            </a:r>
            <a:r>
              <a:rPr lang="et-EE" dirty="0" err="1"/>
              <a:t>Copyright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23888" y="4371975"/>
            <a:ext cx="4824412" cy="2486025"/>
          </a:xfrm>
        </p:spPr>
        <p:txBody>
          <a:bodyPr/>
          <a:lstStyle>
            <a:lvl1pPr marL="228600" indent="-22860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1pPr>
            <a:lvl2pPr marL="3619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2pPr>
            <a:lvl3pPr marL="542925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3pPr>
            <a:lvl4pPr marL="714375" indent="-171450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4pPr>
            <a:lvl5pPr marL="895350" indent="-180975">
              <a:buClr>
                <a:schemeClr val="bg1"/>
              </a:buClr>
              <a:buFont typeface="Aino" panose="02000603040504020204" pitchFamily="50" charset="0"/>
              <a:buChar char="+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89907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54B7A-A0BD-4D4C-BA85-C9D6FCA3D0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3337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367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86621A-23C7-492F-8D99-3BC2436B27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8524" y="6636965"/>
            <a:ext cx="466442" cy="216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2AEC3B-1B01-4F65-A99B-ED99E1C5F9A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11" name="Rectangle 19">
            <a:extLst>
              <a:ext uri="{FF2B5EF4-FFF2-40B4-BE49-F238E27FC236}">
                <a16:creationId xmlns:a16="http://schemas.microsoft.com/office/drawing/2014/main" id="{98999868-7F60-49E9-8154-93BECE1378F6}"/>
              </a:ext>
            </a:extLst>
          </p:cNvPr>
          <p:cNvSpPr/>
          <p:nvPr userDrawn="1"/>
        </p:nvSpPr>
        <p:spPr>
          <a:xfrm>
            <a:off x="9016553" y="6639028"/>
            <a:ext cx="238059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© 20</a:t>
            </a:r>
            <a:r>
              <a:rPr lang="en-US" altLang="ja-JP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</a:t>
            </a:r>
            <a:r>
              <a:rPr lang="en-US" altLang="ja-JP" sz="900" dirty="0">
                <a:solidFill>
                  <a:schemeClr val="tx1"/>
                </a:solidFill>
                <a:latin typeface="Arial" panose="020B0604020202020204" pitchFamily="34" charset="0"/>
                <a:ea typeface="BIZ UD明朝 Medium" panose="02020500000000000000" pitchFamily="17" charset="-128"/>
                <a:cs typeface="Arial" panose="020B0604020202020204" pitchFamily="34" charset="0"/>
              </a:rPr>
              <a:t>1</a:t>
            </a: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Corp. All Right</a:t>
            </a:r>
            <a:r>
              <a:rPr lang="en-US" altLang="ja-JP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Reserved. 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2A8044DB-6BFB-4361-A8BF-751DDEAECD87}"/>
              </a:ext>
            </a:extLst>
          </p:cNvPr>
          <p:cNvGrpSpPr/>
          <p:nvPr userDrawn="1"/>
        </p:nvGrpSpPr>
        <p:grpSpPr>
          <a:xfrm>
            <a:off x="360000" y="6602240"/>
            <a:ext cx="1080000" cy="164496"/>
            <a:chOff x="360000" y="6552000"/>
            <a:chExt cx="1080000" cy="164496"/>
          </a:xfrm>
        </p:grpSpPr>
        <p:sp>
          <p:nvSpPr>
            <p:cNvPr id="12" name="Rectangle 21">
              <a:extLst>
                <a:ext uri="{FF2B5EF4-FFF2-40B4-BE49-F238E27FC236}">
                  <a16:creationId xmlns:a16="http://schemas.microsoft.com/office/drawing/2014/main" id="{16CABE9F-A490-4860-B480-58D296620B67}"/>
                </a:ext>
              </a:extLst>
            </p:cNvPr>
            <p:cNvSpPr/>
            <p:nvPr userDrawn="1"/>
          </p:nvSpPr>
          <p:spPr>
            <a:xfrm>
              <a:off x="417035" y="6567404"/>
              <a:ext cx="965930" cy="1384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900" dirty="0">
                  <a:solidFill>
                    <a:srgbClr val="94282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CONFIDENTIAL</a:t>
              </a:r>
            </a:p>
          </p:txBody>
        </p:sp>
        <p:sp>
          <p:nvSpPr>
            <p:cNvPr id="13" name="Rectangle 22">
              <a:extLst>
                <a:ext uri="{FF2B5EF4-FFF2-40B4-BE49-F238E27FC236}">
                  <a16:creationId xmlns:a16="http://schemas.microsoft.com/office/drawing/2014/main" id="{68102C0C-67A2-4F91-9688-CEC49E89E424}"/>
                </a:ext>
              </a:extLst>
            </p:cNvPr>
            <p:cNvSpPr/>
            <p:nvPr userDrawn="1"/>
          </p:nvSpPr>
          <p:spPr>
            <a:xfrm>
              <a:off x="360000" y="6552000"/>
              <a:ext cx="1080000" cy="164496"/>
            </a:xfrm>
            <a:prstGeom prst="rect">
              <a:avLst/>
            </a:prstGeom>
            <a:noFill/>
            <a:ln w="3175" cmpd="sng">
              <a:solidFill>
                <a:srgbClr val="94282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bg1"/>
                </a:solidFill>
              </a:endParaRPr>
            </a:p>
          </p:txBody>
        </p:sp>
      </p:grpSp>
      <p:pic>
        <p:nvPicPr>
          <p:cNvPr id="8" name="図 7">
            <a:extLst>
              <a:ext uri="{FF2B5EF4-FFF2-40B4-BE49-F238E27FC236}">
                <a16:creationId xmlns:a16="http://schemas.microsoft.com/office/drawing/2014/main" id="{29070D05-32F5-4193-8E72-D78E31818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31" t="24434" r="38212" b="31810"/>
          <a:stretch/>
        </p:blipFill>
        <p:spPr>
          <a:xfrm>
            <a:off x="780384" y="2385848"/>
            <a:ext cx="2144110" cy="183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4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9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8">
            <a:extLst>
              <a:ext uri="{FF2B5EF4-FFF2-40B4-BE49-F238E27FC236}">
                <a16:creationId xmlns:a16="http://schemas.microsoft.com/office/drawing/2014/main" id="{14F39177-0A4C-4172-B2FE-7C222A1A75D8}"/>
              </a:ext>
            </a:extLst>
          </p:cNvPr>
          <p:cNvSpPr/>
          <p:nvPr userDrawn="1"/>
        </p:nvSpPr>
        <p:spPr>
          <a:xfrm>
            <a:off x="0" y="6534151"/>
            <a:ext cx="8964000" cy="328083"/>
          </a:xfrm>
          <a:prstGeom prst="rect">
            <a:avLst/>
          </a:prstGeom>
          <a:solidFill>
            <a:srgbClr val="9428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0" name="Rectangle 20">
            <a:extLst>
              <a:ext uri="{FF2B5EF4-FFF2-40B4-BE49-F238E27FC236}">
                <a16:creationId xmlns:a16="http://schemas.microsoft.com/office/drawing/2014/main" id="{0E5D7B32-2E22-4450-81FC-89A605535783}"/>
              </a:ext>
            </a:extLst>
          </p:cNvPr>
          <p:cNvSpPr/>
          <p:nvPr userDrawn="1"/>
        </p:nvSpPr>
        <p:spPr>
          <a:xfrm>
            <a:off x="8963999" y="6534150"/>
            <a:ext cx="3236463" cy="329938"/>
          </a:xfrm>
          <a:prstGeom prst="rect">
            <a:avLst/>
          </a:prstGeom>
          <a:solidFill>
            <a:srgbClr val="DDD9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solidFill>
                <a:schemeClr val="bg1"/>
              </a:solidFill>
            </a:endParaRPr>
          </a:p>
          <a:p>
            <a:pPr algn="ctr"/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86621A-23C7-492F-8D99-3BC2436B27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8524" y="6636965"/>
            <a:ext cx="466442" cy="216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2AEC3B-1B01-4F65-A99B-ED99E1C5F9A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11" name="Rectangle 19">
            <a:extLst>
              <a:ext uri="{FF2B5EF4-FFF2-40B4-BE49-F238E27FC236}">
                <a16:creationId xmlns:a16="http://schemas.microsoft.com/office/drawing/2014/main" id="{98999868-7F60-49E9-8154-93BECE1378F6}"/>
              </a:ext>
            </a:extLst>
          </p:cNvPr>
          <p:cNvSpPr/>
          <p:nvPr userDrawn="1"/>
        </p:nvSpPr>
        <p:spPr>
          <a:xfrm>
            <a:off x="9016553" y="6639028"/>
            <a:ext cx="238059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© 20</a:t>
            </a:r>
            <a:r>
              <a:rPr lang="en-US" altLang="ja-JP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</a:t>
            </a:r>
            <a:r>
              <a:rPr lang="en-US" altLang="ja-JP" sz="900" dirty="0">
                <a:solidFill>
                  <a:schemeClr val="tx1"/>
                </a:solidFill>
                <a:latin typeface="Arial" panose="020B0604020202020204" pitchFamily="34" charset="0"/>
                <a:ea typeface="BIZ UD明朝 Medium" panose="02020500000000000000" pitchFamily="17" charset="-128"/>
                <a:cs typeface="Arial" panose="020B0604020202020204" pitchFamily="34" charset="0"/>
              </a:rPr>
              <a:t>1</a:t>
            </a: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Corp. All Right</a:t>
            </a:r>
            <a:r>
              <a:rPr lang="en-US" altLang="ja-JP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Reserved. 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2A8044DB-6BFB-4361-A8BF-751DDEAECD87}"/>
              </a:ext>
            </a:extLst>
          </p:cNvPr>
          <p:cNvGrpSpPr/>
          <p:nvPr userDrawn="1"/>
        </p:nvGrpSpPr>
        <p:grpSpPr>
          <a:xfrm>
            <a:off x="360000" y="6602240"/>
            <a:ext cx="1080000" cy="164496"/>
            <a:chOff x="360000" y="6552000"/>
            <a:chExt cx="1080000" cy="164496"/>
          </a:xfrm>
        </p:grpSpPr>
        <p:sp>
          <p:nvSpPr>
            <p:cNvPr id="12" name="Rectangle 21">
              <a:extLst>
                <a:ext uri="{FF2B5EF4-FFF2-40B4-BE49-F238E27FC236}">
                  <a16:creationId xmlns:a16="http://schemas.microsoft.com/office/drawing/2014/main" id="{16CABE9F-A490-4860-B480-58D296620B67}"/>
                </a:ext>
              </a:extLst>
            </p:cNvPr>
            <p:cNvSpPr/>
            <p:nvPr userDrawn="1"/>
          </p:nvSpPr>
          <p:spPr>
            <a:xfrm>
              <a:off x="417035" y="6567404"/>
              <a:ext cx="965930" cy="1384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CONFIDENTIAL</a:t>
              </a:r>
            </a:p>
          </p:txBody>
        </p:sp>
        <p:sp>
          <p:nvSpPr>
            <p:cNvPr id="13" name="Rectangle 22">
              <a:extLst>
                <a:ext uri="{FF2B5EF4-FFF2-40B4-BE49-F238E27FC236}">
                  <a16:creationId xmlns:a16="http://schemas.microsoft.com/office/drawing/2014/main" id="{68102C0C-67A2-4F91-9688-CEC49E89E424}"/>
                </a:ext>
              </a:extLst>
            </p:cNvPr>
            <p:cNvSpPr/>
            <p:nvPr userDrawn="1"/>
          </p:nvSpPr>
          <p:spPr>
            <a:xfrm>
              <a:off x="360000" y="6552000"/>
              <a:ext cx="1080000" cy="164496"/>
            </a:xfrm>
            <a:prstGeom prst="rect">
              <a:avLst/>
            </a:prstGeom>
            <a:noFill/>
            <a:ln w="3175" cmpd="sng">
              <a:solidFill>
                <a:srgbClr val="FFFFF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5703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8">
            <a:extLst>
              <a:ext uri="{FF2B5EF4-FFF2-40B4-BE49-F238E27FC236}">
                <a16:creationId xmlns:a16="http://schemas.microsoft.com/office/drawing/2014/main" id="{14F39177-0A4C-4172-B2FE-7C222A1A75D8}"/>
              </a:ext>
            </a:extLst>
          </p:cNvPr>
          <p:cNvSpPr/>
          <p:nvPr userDrawn="1"/>
        </p:nvSpPr>
        <p:spPr>
          <a:xfrm>
            <a:off x="0" y="6534151"/>
            <a:ext cx="8964000" cy="328083"/>
          </a:xfrm>
          <a:prstGeom prst="rect">
            <a:avLst/>
          </a:prstGeom>
          <a:solidFill>
            <a:srgbClr val="9428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0" name="Rectangle 20">
            <a:extLst>
              <a:ext uri="{FF2B5EF4-FFF2-40B4-BE49-F238E27FC236}">
                <a16:creationId xmlns:a16="http://schemas.microsoft.com/office/drawing/2014/main" id="{0E5D7B32-2E22-4450-81FC-89A605535783}"/>
              </a:ext>
            </a:extLst>
          </p:cNvPr>
          <p:cNvSpPr/>
          <p:nvPr userDrawn="1"/>
        </p:nvSpPr>
        <p:spPr>
          <a:xfrm>
            <a:off x="8963999" y="6534150"/>
            <a:ext cx="3236463" cy="329938"/>
          </a:xfrm>
          <a:prstGeom prst="rect">
            <a:avLst/>
          </a:prstGeom>
          <a:solidFill>
            <a:srgbClr val="DDD9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solidFill>
                <a:schemeClr val="bg1"/>
              </a:solidFill>
            </a:endParaRPr>
          </a:p>
          <a:p>
            <a:pPr algn="ctr"/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86621A-23C7-492F-8D99-3BC2436B27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8524" y="6636965"/>
            <a:ext cx="466442" cy="216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2AEC3B-1B01-4F65-A99B-ED99E1C5F9AA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11" name="Rectangle 19">
            <a:extLst>
              <a:ext uri="{FF2B5EF4-FFF2-40B4-BE49-F238E27FC236}">
                <a16:creationId xmlns:a16="http://schemas.microsoft.com/office/drawing/2014/main" id="{98999868-7F60-49E9-8154-93BECE1378F6}"/>
              </a:ext>
            </a:extLst>
          </p:cNvPr>
          <p:cNvSpPr/>
          <p:nvPr userDrawn="1"/>
        </p:nvSpPr>
        <p:spPr>
          <a:xfrm>
            <a:off x="9016553" y="6639028"/>
            <a:ext cx="2380590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© 20</a:t>
            </a:r>
            <a:r>
              <a:rPr lang="en-US" altLang="ja-JP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</a:t>
            </a:r>
            <a:r>
              <a:rPr lang="en-US" altLang="ja-JP" sz="900" dirty="0">
                <a:solidFill>
                  <a:schemeClr val="tx1"/>
                </a:solidFill>
                <a:latin typeface="Arial" panose="020B0604020202020204" pitchFamily="34" charset="0"/>
                <a:ea typeface="BIZ UD明朝 Medium" panose="02020500000000000000" pitchFamily="17" charset="-128"/>
                <a:cs typeface="Arial" panose="020B0604020202020204" pitchFamily="34" charset="0"/>
              </a:rPr>
              <a:t>1</a:t>
            </a: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Corp. All Right</a:t>
            </a:r>
            <a:r>
              <a:rPr lang="en-US" altLang="ja-JP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Reserved. 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2A8044DB-6BFB-4361-A8BF-751DDEAECD87}"/>
              </a:ext>
            </a:extLst>
          </p:cNvPr>
          <p:cNvGrpSpPr/>
          <p:nvPr userDrawn="1"/>
        </p:nvGrpSpPr>
        <p:grpSpPr>
          <a:xfrm>
            <a:off x="360000" y="6602240"/>
            <a:ext cx="1080000" cy="164496"/>
            <a:chOff x="360000" y="6552000"/>
            <a:chExt cx="1080000" cy="164496"/>
          </a:xfrm>
        </p:grpSpPr>
        <p:sp>
          <p:nvSpPr>
            <p:cNvPr id="12" name="Rectangle 21">
              <a:extLst>
                <a:ext uri="{FF2B5EF4-FFF2-40B4-BE49-F238E27FC236}">
                  <a16:creationId xmlns:a16="http://schemas.microsoft.com/office/drawing/2014/main" id="{16CABE9F-A490-4860-B480-58D296620B67}"/>
                </a:ext>
              </a:extLst>
            </p:cNvPr>
            <p:cNvSpPr/>
            <p:nvPr userDrawn="1"/>
          </p:nvSpPr>
          <p:spPr>
            <a:xfrm>
              <a:off x="417035" y="6567404"/>
              <a:ext cx="965930" cy="13849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9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CONFIDENTIAL</a:t>
              </a:r>
            </a:p>
          </p:txBody>
        </p:sp>
        <p:sp>
          <p:nvSpPr>
            <p:cNvPr id="13" name="Rectangle 22">
              <a:extLst>
                <a:ext uri="{FF2B5EF4-FFF2-40B4-BE49-F238E27FC236}">
                  <a16:creationId xmlns:a16="http://schemas.microsoft.com/office/drawing/2014/main" id="{68102C0C-67A2-4F91-9688-CEC49E89E424}"/>
                </a:ext>
              </a:extLst>
            </p:cNvPr>
            <p:cNvSpPr/>
            <p:nvPr userDrawn="1"/>
          </p:nvSpPr>
          <p:spPr>
            <a:xfrm>
              <a:off x="360000" y="6552000"/>
              <a:ext cx="1080000" cy="164496"/>
            </a:xfrm>
            <a:prstGeom prst="rect">
              <a:avLst/>
            </a:prstGeom>
            <a:noFill/>
            <a:ln w="3175" cmpd="sng">
              <a:solidFill>
                <a:srgbClr val="FFFFF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chemeClr val="bg1"/>
                </a:solidFill>
              </a:endParaRPr>
            </a:p>
          </p:txBody>
        </p:sp>
      </p:grp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12A7398B-E853-4A18-B3C7-651005955297}"/>
              </a:ext>
            </a:extLst>
          </p:cNvPr>
          <p:cNvCxnSpPr>
            <a:cxnSpLocks/>
          </p:cNvCxnSpPr>
          <p:nvPr userDrawn="1"/>
        </p:nvCxnSpPr>
        <p:spPr>
          <a:xfrm>
            <a:off x="0" y="576000"/>
            <a:ext cx="10800000" cy="0"/>
          </a:xfrm>
          <a:prstGeom prst="line">
            <a:avLst/>
          </a:prstGeom>
          <a:ln>
            <a:solidFill>
              <a:srgbClr val="9428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図 14">
            <a:extLst>
              <a:ext uri="{FF2B5EF4-FFF2-40B4-BE49-F238E27FC236}">
                <a16:creationId xmlns:a16="http://schemas.microsoft.com/office/drawing/2014/main" id="{8D0E00AB-FA96-4299-B991-0DF0A3F3E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31" t="24434" r="38212" b="31810"/>
          <a:stretch/>
        </p:blipFill>
        <p:spPr>
          <a:xfrm>
            <a:off x="11015701" y="54468"/>
            <a:ext cx="992778" cy="85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42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9" r:id="rId2"/>
    <p:sldLayoutId id="2147483781" r:id="rId3"/>
    <p:sldLayoutId id="2147483782" r:id="rId4"/>
    <p:sldLayoutId id="2147483783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9F0FAFD-DD0E-4D07-BCCC-AF9E419CB1E0}"/>
              </a:ext>
            </a:extLst>
          </p:cNvPr>
          <p:cNvSpPr/>
          <p:nvPr userDrawn="1"/>
        </p:nvSpPr>
        <p:spPr>
          <a:xfrm>
            <a:off x="-1" y="1"/>
            <a:ext cx="12192001" cy="493164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70C0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A2A6F31-7535-4B7B-BCE6-4FEBF8C49828}"/>
              </a:ext>
            </a:extLst>
          </p:cNvPr>
          <p:cNvSpPr/>
          <p:nvPr userDrawn="1"/>
        </p:nvSpPr>
        <p:spPr>
          <a:xfrm>
            <a:off x="171955" y="42759"/>
            <a:ext cx="1260029" cy="400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6E70712-3F84-45CF-9AF5-B77A9E35E8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242" y="82591"/>
            <a:ext cx="1111454" cy="34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09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785" r:id="rId2"/>
    <p:sldLayoutId id="2147483792" r:id="rId3"/>
    <p:sldLayoutId id="214748379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1761D8D-6ADA-5949-B51B-DDC01F9D931E}"/>
              </a:ext>
            </a:extLst>
          </p:cNvPr>
          <p:cNvSpPr txBox="1"/>
          <p:nvPr/>
        </p:nvSpPr>
        <p:spPr>
          <a:xfrm>
            <a:off x="1623005" y="2190619"/>
            <a:ext cx="8945990" cy="286232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4000" b="1" dirty="0"/>
              <a:t>CSPFC</a:t>
            </a:r>
            <a:r>
              <a:rPr lang="ja-JP" altLang="en-US" sz="4000" b="1" dirty="0"/>
              <a:t>月例会</a:t>
            </a:r>
          </a:p>
          <a:p>
            <a:pPr algn="ctr"/>
            <a:endParaRPr lang="ja-JP" altLang="en-US" sz="2800" dirty="0"/>
          </a:p>
          <a:p>
            <a:pPr algn="ctr"/>
            <a:r>
              <a:rPr lang="ja-JP" altLang="en-US" sz="2800" dirty="0"/>
              <a:t>令和</a:t>
            </a:r>
            <a:r>
              <a:rPr lang="en-US" altLang="ja-JP" sz="2800" dirty="0"/>
              <a:t>4</a:t>
            </a:r>
            <a:r>
              <a:rPr lang="ja-JP" altLang="en-US" sz="2800" dirty="0"/>
              <a:t>年</a:t>
            </a:r>
            <a:r>
              <a:rPr lang="en-US" altLang="ja-JP" sz="2800" dirty="0"/>
              <a:t>1</a:t>
            </a:r>
            <a:r>
              <a:rPr lang="ja-JP" altLang="en-US" sz="2800" dirty="0"/>
              <a:t>月</a:t>
            </a:r>
            <a:r>
              <a:rPr lang="en-US" altLang="ja-JP" sz="2800" dirty="0"/>
              <a:t>6</a:t>
            </a:r>
            <a:r>
              <a:rPr lang="ja-JP" altLang="en-US" sz="2800" dirty="0"/>
              <a:t>日</a:t>
            </a:r>
          </a:p>
          <a:p>
            <a:pPr algn="ctr"/>
            <a:endParaRPr lang="ja-JP" altLang="en-US" sz="2800" dirty="0"/>
          </a:p>
          <a:p>
            <a:pPr algn="ctr"/>
            <a:r>
              <a:rPr lang="ja-JP" altLang="en-US" sz="2800" dirty="0"/>
              <a:t>新年明けまして、おめでとうございます。</a:t>
            </a:r>
          </a:p>
          <a:p>
            <a:pPr algn="ctr"/>
            <a:r>
              <a:rPr lang="ja-JP" altLang="en-US" sz="2800" dirty="0"/>
              <a:t>本年も宜しくお願い致します。</a:t>
            </a:r>
          </a:p>
        </p:txBody>
      </p:sp>
    </p:spTree>
    <p:extLst>
      <p:ext uri="{BB962C8B-B14F-4D97-AF65-F5344CB8AC3E}">
        <p14:creationId xmlns:p14="http://schemas.microsoft.com/office/powerpoint/2010/main" val="2119219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3ECF239-40C1-4C4B-AF7D-B93F00065CBF}"/>
              </a:ext>
            </a:extLst>
          </p:cNvPr>
          <p:cNvSpPr txBox="1"/>
          <p:nvPr/>
        </p:nvSpPr>
        <p:spPr>
          <a:xfrm>
            <a:off x="183406" y="496659"/>
            <a:ext cx="11825188" cy="48320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kumimoji="1" lang="en-US" altLang="ja-JP" sz="1400" dirty="0">
                <a:latin typeface="+mn-ea"/>
              </a:rPr>
              <a:t>10</a:t>
            </a:r>
            <a:r>
              <a:rPr kumimoji="1" lang="ja-JP" altLang="en-US" sz="1400" dirty="0">
                <a:latin typeface="+mn-ea"/>
              </a:rPr>
              <a:t>：</a:t>
            </a:r>
            <a:r>
              <a:rPr kumimoji="1" lang="en-US" altLang="ja-JP" sz="1400" dirty="0">
                <a:latin typeface="+mn-ea"/>
              </a:rPr>
              <a:t>00</a:t>
            </a:r>
            <a:r>
              <a:rPr kumimoji="1" lang="ja-JP" altLang="en-US" sz="1400" dirty="0">
                <a:latin typeface="+mn-ea"/>
              </a:rPr>
              <a:t>～　</a:t>
            </a:r>
            <a:r>
              <a:rPr kumimoji="1" lang="en-US" altLang="ja-JP" sz="1400" dirty="0">
                <a:latin typeface="+mn-ea"/>
              </a:rPr>
              <a:t>《</a:t>
            </a:r>
            <a:r>
              <a:rPr kumimoji="1" lang="ja-JP" altLang="en-US" sz="1400" dirty="0">
                <a:latin typeface="+mn-ea"/>
              </a:rPr>
              <a:t>代表理事より</a:t>
            </a:r>
            <a:r>
              <a:rPr kumimoji="1" lang="en-US" altLang="ja-JP" sz="1400" dirty="0">
                <a:latin typeface="+mn-ea"/>
              </a:rPr>
              <a:t>》</a:t>
            </a:r>
          </a:p>
          <a:p>
            <a:r>
              <a:rPr kumimoji="1" lang="ja-JP" altLang="en-US" sz="1400" dirty="0">
                <a:latin typeface="+mn-ea"/>
              </a:rPr>
              <a:t>　　　　　　　・アプリの利用規約＆個人情報保護</a:t>
            </a:r>
            <a:endParaRPr kumimoji="1" lang="en-US" altLang="ja-JP" sz="1400" dirty="0">
              <a:latin typeface="+mn-ea"/>
            </a:endParaRPr>
          </a:p>
          <a:p>
            <a:r>
              <a:rPr kumimoji="1" lang="ja-JP" altLang="en-US" sz="1400" dirty="0">
                <a:latin typeface="+mn-ea"/>
              </a:rPr>
              <a:t>　　　　　　　・豊能スマートシティアプリに関して　（アンケート：１－３までアプリ上にクリックできるようにする）</a:t>
            </a:r>
            <a:endParaRPr kumimoji="1" lang="en-US" altLang="ja-JP" sz="1400" dirty="0">
              <a:latin typeface="+mn-ea"/>
            </a:endParaRPr>
          </a:p>
          <a:p>
            <a:r>
              <a:rPr kumimoji="1" lang="ja-JP" altLang="en-US" sz="1400" dirty="0">
                <a:latin typeface="+mn-ea"/>
              </a:rPr>
              <a:t>　　　　　　　　　・</a:t>
            </a:r>
            <a:r>
              <a:rPr kumimoji="1" lang="en-US" altLang="ja-JP" sz="1400" dirty="0">
                <a:latin typeface="+mn-ea"/>
              </a:rPr>
              <a:t>1</a:t>
            </a:r>
            <a:r>
              <a:rPr kumimoji="1" lang="ja-JP" altLang="en-US" sz="1400" dirty="0">
                <a:latin typeface="+mn-ea"/>
              </a:rPr>
              <a:t>月の豊能スマートシティアプリリリースに向けて</a:t>
            </a:r>
            <a:endParaRPr kumimoji="1" lang="en-US" altLang="ja-JP" sz="1400" dirty="0">
              <a:latin typeface="+mn-ea"/>
            </a:endParaRPr>
          </a:p>
          <a:p>
            <a:endParaRPr kumimoji="1" lang="en-US" altLang="ja-JP" sz="1400" dirty="0">
              <a:latin typeface="+mn-ea"/>
            </a:endParaRPr>
          </a:p>
          <a:p>
            <a:r>
              <a:rPr kumimoji="1" lang="ja-JP" altLang="en-US" sz="1400" dirty="0">
                <a:latin typeface="+mn-ea"/>
              </a:rPr>
              <a:t>　　　　　　　・スマホ教室</a:t>
            </a:r>
            <a:r>
              <a:rPr kumimoji="1" lang="en-US" altLang="ja-JP" sz="1400" dirty="0">
                <a:latin typeface="+mn-ea"/>
              </a:rPr>
              <a:t>2</a:t>
            </a:r>
            <a:r>
              <a:rPr kumimoji="1" lang="ja-JP" altLang="en-US" sz="1400" dirty="0">
                <a:latin typeface="+mn-ea"/>
              </a:rPr>
              <a:t>回目　</a:t>
            </a:r>
            <a:endParaRPr kumimoji="1" lang="en-US" altLang="ja-JP" sz="1400" dirty="0">
              <a:latin typeface="+mn-ea"/>
            </a:endParaRPr>
          </a:p>
          <a:p>
            <a:r>
              <a:rPr kumimoji="1" lang="ja-JP" altLang="en-US" sz="1400" dirty="0">
                <a:latin typeface="+mn-ea"/>
              </a:rPr>
              <a:t>　　　　　　　・アンケート</a:t>
            </a:r>
            <a:endParaRPr kumimoji="1" lang="en-US" altLang="ja-JP" sz="1400" dirty="0">
              <a:latin typeface="+mn-ea"/>
            </a:endParaRPr>
          </a:p>
          <a:p>
            <a:r>
              <a:rPr kumimoji="1" lang="ja-JP" altLang="en-US" sz="1400" dirty="0">
                <a:latin typeface="+mn-ea"/>
              </a:rPr>
              <a:t>　　　　　　　・福井県からの要望</a:t>
            </a:r>
            <a:endParaRPr kumimoji="1" lang="en-US" altLang="ja-JP" sz="1400" dirty="0">
              <a:latin typeface="+mn-ea"/>
            </a:endParaRPr>
          </a:p>
          <a:p>
            <a:r>
              <a:rPr kumimoji="1" lang="ja-JP" altLang="en-US" sz="1400" dirty="0">
                <a:latin typeface="+mn-ea"/>
              </a:rPr>
              <a:t> 　　　　</a:t>
            </a:r>
            <a:r>
              <a:rPr kumimoji="1" lang="en-US" altLang="ja-JP" sz="1400" dirty="0">
                <a:latin typeface="+mn-ea"/>
              </a:rPr>
              <a:t>《</a:t>
            </a:r>
            <a:r>
              <a:rPr kumimoji="1" lang="ja-JP" altLang="en-US" sz="1400" dirty="0">
                <a:latin typeface="+mn-ea"/>
              </a:rPr>
              <a:t>事務局より</a:t>
            </a:r>
            <a:r>
              <a:rPr kumimoji="1" lang="en-US" altLang="ja-JP" sz="1400" dirty="0">
                <a:latin typeface="+mn-ea"/>
              </a:rPr>
              <a:t>》</a:t>
            </a:r>
            <a:endParaRPr lang="en-US" altLang="ja-JP" sz="1400" dirty="0">
              <a:latin typeface="+mn-ea"/>
            </a:endParaRPr>
          </a:p>
          <a:p>
            <a:r>
              <a:rPr lang="ja-JP" altLang="en-US" sz="1400" dirty="0">
                <a:latin typeface="+mn-ea"/>
              </a:rPr>
              <a:t>       　　　 ・議事録の確認        </a:t>
            </a:r>
            <a:endParaRPr lang="en-US" sz="1400" dirty="0">
              <a:ea typeface="+mn-lt"/>
              <a:cs typeface="+mn-lt"/>
            </a:endParaRPr>
          </a:p>
          <a:p>
            <a:r>
              <a:rPr kumimoji="1" lang="ja-JP" altLang="en-US" sz="1400" dirty="0">
                <a:latin typeface="+mn-ea"/>
              </a:rPr>
              <a:t>　　　　　　　・今年の予定確認（用務予定表の変更）</a:t>
            </a:r>
            <a:endParaRPr kumimoji="1" lang="en-US" altLang="ja-JP" sz="1400" dirty="0">
              <a:latin typeface="+mn-ea"/>
            </a:endParaRPr>
          </a:p>
          <a:p>
            <a:r>
              <a:rPr kumimoji="1" lang="en-US" altLang="ja-JP" sz="1400" dirty="0">
                <a:latin typeface="+mn-ea"/>
              </a:rPr>
              <a:t>		</a:t>
            </a:r>
            <a:r>
              <a:rPr kumimoji="1" lang="ja-JP" altLang="en-US" sz="1400" dirty="0">
                <a:latin typeface="+mn-ea"/>
              </a:rPr>
              <a:t>　　</a:t>
            </a:r>
            <a:endParaRPr kumimoji="1" lang="en-US" altLang="ja-JP" sz="1400" dirty="0">
              <a:latin typeface="+mn-ea"/>
            </a:endParaRPr>
          </a:p>
          <a:p>
            <a:endParaRPr kumimoji="1" lang="ja-JP" altLang="en-US" sz="1400" dirty="0">
              <a:latin typeface="+mn-ea"/>
            </a:endParaRPr>
          </a:p>
          <a:p>
            <a:r>
              <a:rPr kumimoji="1" lang="en-US" altLang="ja-JP" sz="1400" dirty="0">
                <a:latin typeface="+mn-ea"/>
              </a:rPr>
              <a:t>11</a:t>
            </a:r>
            <a:r>
              <a:rPr kumimoji="1" lang="ja-JP" altLang="en-US" sz="1400" dirty="0">
                <a:latin typeface="+mn-ea"/>
              </a:rPr>
              <a:t>：0</a:t>
            </a:r>
            <a:r>
              <a:rPr kumimoji="1" lang="en-US" altLang="ja-JP" sz="1400" dirty="0">
                <a:latin typeface="+mn-ea"/>
              </a:rPr>
              <a:t>0</a:t>
            </a:r>
            <a:r>
              <a:rPr kumimoji="1" lang="ja-JP" altLang="en-US" sz="1400" dirty="0">
                <a:latin typeface="+mn-ea"/>
              </a:rPr>
              <a:t>～　</a:t>
            </a:r>
            <a:r>
              <a:rPr kumimoji="1" lang="en-US" altLang="ja-JP" sz="1400" dirty="0">
                <a:latin typeface="+mn-ea"/>
              </a:rPr>
              <a:t>《</a:t>
            </a:r>
            <a:r>
              <a:rPr kumimoji="1" lang="ja-JP" altLang="en-US" sz="1400" dirty="0">
                <a:latin typeface="+mn-ea"/>
              </a:rPr>
              <a:t>各分科会進捗報告（30分）</a:t>
            </a:r>
            <a:r>
              <a:rPr kumimoji="1" lang="en-US" altLang="ja-JP" sz="1400" dirty="0">
                <a:latin typeface="+mn-ea"/>
              </a:rPr>
              <a:t>》</a:t>
            </a:r>
            <a:endParaRPr lang="en-US" altLang="ja-JP" sz="1400" dirty="0">
              <a:latin typeface="+mn-ea"/>
            </a:endParaRPr>
          </a:p>
          <a:p>
            <a:pPr>
              <a:defRPr/>
            </a:pPr>
            <a:r>
              <a:rPr lang="ja-JP" altLang="en-US" sz="1400" dirty="0">
                <a:latin typeface="BIZ UDゴシック"/>
                <a:ea typeface="BIZ UDゴシック"/>
              </a:rPr>
              <a:t>　　　　　　　・進捗報告（30分）</a:t>
            </a:r>
            <a:endParaRPr lang="en-US" altLang="ja-JP" sz="1400" dirty="0">
              <a:latin typeface="BIZ UDゴシック"/>
              <a:ea typeface="BIZ UDゴシック"/>
            </a:endParaRPr>
          </a:p>
          <a:p>
            <a:pPr>
              <a:defRPr/>
            </a:pPr>
            <a:r>
              <a:rPr kumimoji="1" lang="ja-JP" altLang="en-US" sz="1400" dirty="0">
                <a:latin typeface="BIZ UDゴシック"/>
                <a:ea typeface="BIZ UDゴシック"/>
              </a:rPr>
              <a:t>　</a:t>
            </a:r>
            <a:endParaRPr kumimoji="1" lang="en-US" altLang="ja-JP" sz="1400" dirty="0">
              <a:latin typeface="BIZ UDゴシック"/>
              <a:ea typeface="BIZ UDゴシック"/>
            </a:endParaRPr>
          </a:p>
          <a:p>
            <a:pPr>
              <a:defRPr/>
            </a:pPr>
            <a:r>
              <a:rPr kumimoji="1" lang="ja-JP" altLang="en-US" sz="1400" dirty="0">
                <a:latin typeface="BIZ UDゴシック"/>
                <a:ea typeface="BIZ UDゴシック"/>
              </a:rPr>
              <a:t>　　　　　　　　　　</a:t>
            </a:r>
            <a:endParaRPr lang="en-US" altLang="ja-JP" sz="1400" dirty="0">
              <a:latin typeface="BIZ UDゴシック"/>
              <a:ea typeface="BIZ UDゴシック"/>
            </a:endParaRPr>
          </a:p>
          <a:p>
            <a:pPr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IZ UDゴシック"/>
                <a:ea typeface="BIZ UDゴシック"/>
                <a:cs typeface="+mn-cs"/>
              </a:rPr>
              <a:t>今後のスケジュール</a:t>
            </a:r>
            <a:endParaRPr lang="en-US" altLang="ja-JP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IZ UDゴシック"/>
              <a:ea typeface="BIZ UDゴシック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dirty="0">
                <a:latin typeface="BIZ UDゴシック"/>
                <a:ea typeface="BIZ UDゴシック"/>
              </a:rPr>
              <a:t>　　　　　</a:t>
            </a:r>
            <a:r>
              <a:rPr lang="ja-JP" altLang="en-US" sz="1400" dirty="0">
                <a:latin typeface="BIZ UDゴシック"/>
                <a:ea typeface="BIZ UDゴシック"/>
              </a:rPr>
              <a:t>　　　　　</a:t>
            </a:r>
            <a:r>
              <a:rPr lang="en-US" altLang="ja-JP" sz="1400" dirty="0">
                <a:latin typeface="BIZ UDゴシック"/>
                <a:ea typeface="BIZ UDゴシック"/>
              </a:rPr>
              <a:t>1</a:t>
            </a:r>
            <a:r>
              <a:rPr lang="ja-JP" altLang="en-US" sz="1400" dirty="0">
                <a:latin typeface="BIZ UDゴシック"/>
                <a:ea typeface="BIZ UDゴシック"/>
              </a:rPr>
              <a:t>月中旬　 第</a:t>
            </a:r>
            <a:r>
              <a:rPr lang="en-US" altLang="ja-JP" sz="1400" dirty="0">
                <a:latin typeface="BIZ UDゴシック"/>
                <a:ea typeface="BIZ UDゴシック"/>
              </a:rPr>
              <a:t>2</a:t>
            </a:r>
            <a:r>
              <a:rPr lang="ja-JP" altLang="en-US" sz="1400" dirty="0">
                <a:latin typeface="BIZ UDゴシック"/>
                <a:ea typeface="BIZ UDゴシック"/>
              </a:rPr>
              <a:t>回スマホ教室</a:t>
            </a:r>
            <a:endParaRPr lang="en-US" altLang="ja-JP" sz="1400" dirty="0">
              <a:latin typeface="BIZ UDゴシック"/>
              <a:ea typeface="BIZ UDゴシック"/>
            </a:endParaRPr>
          </a:p>
          <a:p>
            <a:pPr>
              <a:defRPr/>
            </a:pPr>
            <a:r>
              <a:rPr lang="ja-JP" altLang="en-US" sz="1400" dirty="0">
                <a:latin typeface="BIZ UDゴシック"/>
                <a:ea typeface="BIZ UDゴシック"/>
              </a:rPr>
              <a:t>　　　　　</a:t>
            </a:r>
            <a:r>
              <a:rPr lang="en-US" altLang="ja-JP" sz="1400" dirty="0">
                <a:latin typeface="BIZ UDゴシック"/>
                <a:ea typeface="BIZ UDゴシック"/>
              </a:rPr>
              <a:t>1/27</a:t>
            </a:r>
            <a:r>
              <a:rPr lang="ja-JP" altLang="en-US" sz="1400" dirty="0">
                <a:latin typeface="BIZ UDゴシック"/>
                <a:ea typeface="BIZ UDゴシック"/>
              </a:rPr>
              <a:t>　　　</a:t>
            </a:r>
            <a:r>
              <a:rPr lang="en-US" altLang="ja-JP" sz="1400" dirty="0">
                <a:latin typeface="BIZ UDゴシック"/>
                <a:ea typeface="BIZ UDゴシック"/>
              </a:rPr>
              <a:t>CSPF</a:t>
            </a:r>
            <a:r>
              <a:rPr lang="ja-JP" altLang="en-US" sz="1400" dirty="0">
                <a:latin typeface="BIZ UDゴシック"/>
                <a:ea typeface="BIZ UDゴシック"/>
              </a:rPr>
              <a:t>説明会＠</a:t>
            </a:r>
            <a:r>
              <a:rPr lang="en-US" altLang="ja-JP" sz="1400" dirty="0">
                <a:latin typeface="BIZ UDゴシック"/>
                <a:ea typeface="BIZ UDゴシック"/>
              </a:rPr>
              <a:t>OSPF</a:t>
            </a:r>
            <a:r>
              <a:rPr lang="ja-JP" altLang="en-US" sz="1400" dirty="0">
                <a:latin typeface="BIZ UDゴシック"/>
                <a:ea typeface="BIZ UDゴシック"/>
              </a:rPr>
              <a:t>　</a:t>
            </a:r>
            <a:endParaRPr lang="en-US" altLang="ja-JP" sz="1400" dirty="0">
              <a:latin typeface="BIZ UDゴシック"/>
              <a:ea typeface="BIZ UDゴシック"/>
            </a:endParaRPr>
          </a:p>
          <a:p>
            <a:pPr>
              <a:defRPr/>
            </a:pPr>
            <a:r>
              <a:rPr lang="ja-JP" altLang="en-US" sz="1400" dirty="0">
                <a:latin typeface="BIZ UDゴシック"/>
                <a:ea typeface="BIZ UDゴシック"/>
              </a:rPr>
              <a:t>　　　　　</a:t>
            </a:r>
            <a:r>
              <a:rPr lang="en-US" altLang="ja-JP" sz="1400" dirty="0">
                <a:latin typeface="BIZ UDゴシック"/>
                <a:ea typeface="BIZ UDゴシック"/>
              </a:rPr>
              <a:t>1</a:t>
            </a:r>
            <a:r>
              <a:rPr lang="ja-JP" altLang="en-US" sz="1400" dirty="0">
                <a:latin typeface="BIZ UDゴシック"/>
                <a:ea typeface="BIZ UDゴシック"/>
              </a:rPr>
              <a:t>月末　　 第</a:t>
            </a:r>
            <a:r>
              <a:rPr lang="en-US" altLang="ja-JP" sz="1400" dirty="0">
                <a:latin typeface="BIZ UDゴシック"/>
                <a:ea typeface="BIZ UDゴシック"/>
              </a:rPr>
              <a:t>2</a:t>
            </a:r>
            <a:r>
              <a:rPr lang="ja-JP" altLang="en-US" sz="1400" dirty="0">
                <a:latin typeface="BIZ UDゴシック"/>
                <a:ea typeface="BIZ UDゴシック"/>
              </a:rPr>
              <a:t>回勉強会（</a:t>
            </a:r>
            <a:r>
              <a:rPr lang="en-US" altLang="ja-JP" sz="1400" dirty="0">
                <a:latin typeface="BIZ UDゴシック"/>
                <a:ea typeface="BIZ UDゴシック"/>
              </a:rPr>
              <a:t>JP-LINK</a:t>
            </a:r>
            <a:r>
              <a:rPr lang="ja-JP" altLang="en-US" sz="1400" dirty="0">
                <a:latin typeface="BIZ UDゴシック"/>
                <a:ea typeface="BIZ UDゴシック"/>
              </a:rPr>
              <a:t>ハンズオン）</a:t>
            </a:r>
            <a:endParaRPr lang="en-US" altLang="ja-JP" sz="1400" dirty="0">
              <a:latin typeface="BIZ UDゴシック"/>
              <a:ea typeface="BIZ UDゴシック"/>
            </a:endParaRPr>
          </a:p>
          <a:p>
            <a:pPr>
              <a:defRPr/>
            </a:pPr>
            <a:r>
              <a:rPr lang="ja-JP" altLang="en-US" sz="1400" dirty="0">
                <a:latin typeface="BIZ UDゴシック"/>
                <a:ea typeface="BIZ UDゴシック"/>
              </a:rPr>
              <a:t>　　　　　</a:t>
            </a:r>
            <a:r>
              <a:rPr lang="en-US" altLang="ja-JP" sz="1400" dirty="0">
                <a:latin typeface="BIZ UDゴシック"/>
                <a:ea typeface="BIZ UDゴシック"/>
              </a:rPr>
              <a:t>2/8</a:t>
            </a:r>
            <a:r>
              <a:rPr lang="ja-JP" altLang="en-US" sz="1400" dirty="0">
                <a:latin typeface="BIZ UDゴシック"/>
                <a:ea typeface="BIZ UDゴシック"/>
              </a:rPr>
              <a:t> 　　　スマートシティシンポジウム　江川講演＆パネル　（近畿総合通信局）</a:t>
            </a:r>
            <a:r>
              <a:rPr lang="ja-JP" altLang="en-US" sz="1000" dirty="0">
                <a:latin typeface="+mn-ea"/>
              </a:rPr>
              <a:t>   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FB78FCA-9000-48A2-8F26-14A6F457C9C7}"/>
              </a:ext>
            </a:extLst>
          </p:cNvPr>
          <p:cNvSpPr/>
          <p:nvPr/>
        </p:nvSpPr>
        <p:spPr>
          <a:xfrm>
            <a:off x="1361852" y="0"/>
            <a:ext cx="3710866" cy="4616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kumimoji="1" lang="en-US" altLang="ja-JP" dirty="0">
                <a:latin typeface="+mn-ea"/>
              </a:rPr>
              <a:t>1/6</a:t>
            </a:r>
            <a:r>
              <a:rPr kumimoji="1" lang="ja-JP" altLang="en-US" sz="1800" dirty="0">
                <a:latin typeface="+mn-ea"/>
              </a:rPr>
              <a:t>　豊能町定例会議</a:t>
            </a:r>
            <a:r>
              <a:rPr kumimoji="1" lang="en-US" altLang="ja-JP" sz="1800" dirty="0">
                <a:latin typeface="+mn-ea"/>
              </a:rPr>
              <a:t>Agenda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54173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3955FD3-A66C-4E0F-AF7D-005D08B0E754}"/>
              </a:ext>
            </a:extLst>
          </p:cNvPr>
          <p:cNvSpPr txBox="1"/>
          <p:nvPr/>
        </p:nvSpPr>
        <p:spPr>
          <a:xfrm>
            <a:off x="170288" y="677413"/>
            <a:ext cx="60939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豊能スマートシティアプリ利用規約と個人情報保護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en-US" altLang="ja-JP" dirty="0"/>
              <a:t>https://oz1.life/index.php/toyonoapp/</a:t>
            </a:r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4AA83B0-C215-4D89-B944-CE1FB04567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56" t="14749" r="19275" b="6304"/>
          <a:stretch/>
        </p:blipFill>
        <p:spPr>
          <a:xfrm>
            <a:off x="4818316" y="1431758"/>
            <a:ext cx="7203396" cy="4901046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29F8BB0-F592-46B3-BCA6-12C917D90525}"/>
              </a:ext>
            </a:extLst>
          </p:cNvPr>
          <p:cNvSpPr/>
          <p:nvPr/>
        </p:nvSpPr>
        <p:spPr>
          <a:xfrm>
            <a:off x="1361852" y="0"/>
            <a:ext cx="3710866" cy="4616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kumimoji="1" lang="ja-JP" altLang="en-US" dirty="0">
                <a:latin typeface="+mn-ea"/>
              </a:rPr>
              <a:t>利用規約と個人情報保護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72650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82430DA-6FC4-4A66-9D8E-4EB930253A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12343" r="22955" b="2902"/>
          <a:stretch/>
        </p:blipFill>
        <p:spPr>
          <a:xfrm>
            <a:off x="434109" y="1711717"/>
            <a:ext cx="7289396" cy="492461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EA1AF79-7C9D-4B68-A777-3E62448685FC}"/>
              </a:ext>
            </a:extLst>
          </p:cNvPr>
          <p:cNvSpPr txBox="1"/>
          <p:nvPr/>
        </p:nvSpPr>
        <p:spPr>
          <a:xfrm>
            <a:off x="1472011" y="61472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豊能アプリ　アルファー版リリース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C05AF53-8136-433E-B7C4-A68CFE33217A}"/>
              </a:ext>
            </a:extLst>
          </p:cNvPr>
          <p:cNvSpPr txBox="1"/>
          <p:nvPr/>
        </p:nvSpPr>
        <p:spPr>
          <a:xfrm>
            <a:off x="162733" y="589264"/>
            <a:ext cx="65325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12</a:t>
            </a:r>
            <a:r>
              <a:rPr kumimoji="1" lang="ja-JP" altLang="en-US" dirty="0"/>
              <a:t>月</a:t>
            </a:r>
            <a:r>
              <a:rPr kumimoji="1" lang="en-US" altLang="ja-JP" dirty="0"/>
              <a:t>1</a:t>
            </a:r>
            <a:r>
              <a:rPr kumimoji="1" lang="ja-JP" altLang="en-US" dirty="0"/>
              <a:t>日　アルファー版リリース（Ｗｅｂアプリ）</a:t>
            </a:r>
            <a:endParaRPr kumimoji="1" lang="en-US" altLang="ja-JP" dirty="0"/>
          </a:p>
          <a:p>
            <a:r>
              <a:rPr kumimoji="1" lang="en-US" altLang="ja-JP" dirty="0"/>
              <a:t>1</a:t>
            </a:r>
            <a:r>
              <a:rPr kumimoji="1" lang="ja-JP" altLang="en-US" dirty="0"/>
              <a:t>月初旬　ベーター版リリース（</a:t>
            </a:r>
            <a:r>
              <a:rPr kumimoji="1" lang="ja-JP" altLang="en-US" dirty="0">
                <a:solidFill>
                  <a:schemeClr val="accent6">
                    <a:lumMod val="75000"/>
                  </a:schemeClr>
                </a:solidFill>
              </a:rPr>
              <a:t>ネイティブアプリ＋</a:t>
            </a:r>
            <a:r>
              <a:rPr kumimoji="1" lang="en-US" altLang="ja-JP" dirty="0">
                <a:solidFill>
                  <a:schemeClr val="accent6">
                    <a:lumMod val="75000"/>
                  </a:schemeClr>
                </a:solidFill>
              </a:rPr>
              <a:t>ID</a:t>
            </a:r>
            <a:r>
              <a:rPr kumimoji="1" lang="ja-JP" altLang="en-US" dirty="0">
                <a:solidFill>
                  <a:schemeClr val="accent6">
                    <a:lumMod val="75000"/>
                  </a:schemeClr>
                </a:solidFill>
              </a:rPr>
              <a:t>連携</a:t>
            </a:r>
            <a:r>
              <a:rPr kumimoji="1" lang="ja-JP" altLang="en-US" dirty="0"/>
              <a:t>）</a:t>
            </a:r>
            <a:endParaRPr kumimoji="1" lang="en-US" altLang="ja-JP" dirty="0"/>
          </a:p>
          <a:p>
            <a:r>
              <a:rPr kumimoji="1" lang="en-US" altLang="ja-JP" dirty="0"/>
              <a:t>2</a:t>
            </a:r>
            <a:r>
              <a:rPr kumimoji="1" lang="ja-JP" altLang="en-US" dirty="0"/>
              <a:t>月初旬　商用版リリース（データ連携対応）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42FA4FE-1A03-4756-8A0A-02218A946459}"/>
              </a:ext>
            </a:extLst>
          </p:cNvPr>
          <p:cNvSpPr txBox="1"/>
          <p:nvPr/>
        </p:nvSpPr>
        <p:spPr>
          <a:xfrm>
            <a:off x="7566487" y="682989"/>
            <a:ext cx="44627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solidFill>
                  <a:schemeClr val="accent6">
                    <a:lumMod val="75000"/>
                  </a:schemeClr>
                </a:solidFill>
              </a:rPr>
              <a:t>ネイティブアプリ</a:t>
            </a:r>
            <a:r>
              <a:rPr kumimoji="1" lang="ja-JP" altLang="en-US" sz="1600" b="1" dirty="0"/>
              <a:t>に向けて</a:t>
            </a:r>
            <a:endParaRPr kumimoji="1" lang="en-US" altLang="ja-JP" sz="1600" b="1" dirty="0"/>
          </a:p>
          <a:p>
            <a:r>
              <a:rPr kumimoji="1" lang="ja-JP" altLang="en-US" sz="1600" b="1" dirty="0"/>
              <a:t>　・ネイティブアプリ提供会社</a:t>
            </a:r>
            <a:endParaRPr kumimoji="1" lang="en-US" altLang="ja-JP" sz="1600" b="1" dirty="0"/>
          </a:p>
          <a:p>
            <a:r>
              <a:rPr kumimoji="1" lang="ja-JP" altLang="en-US" sz="1600" b="1" dirty="0"/>
              <a:t>　　　　</a:t>
            </a:r>
            <a:r>
              <a:rPr kumimoji="1" lang="en-US" altLang="ja-JP" sz="1600" b="1" dirty="0" err="1"/>
              <a:t>Deeplink</a:t>
            </a:r>
            <a:r>
              <a:rPr kumimoji="1" lang="en-US" altLang="ja-JP" sz="1600" b="1" dirty="0"/>
              <a:t>/</a:t>
            </a:r>
            <a:r>
              <a:rPr kumimoji="1" lang="ja-JP" altLang="en-US" sz="1600" b="1" dirty="0"/>
              <a:t>ユニバーサルリンクを提出</a:t>
            </a:r>
            <a:endParaRPr kumimoji="1" lang="en-US" altLang="ja-JP" sz="1600" b="1" dirty="0"/>
          </a:p>
          <a:p>
            <a:r>
              <a:rPr kumimoji="1" lang="ja-JP" altLang="en-US" sz="1600" b="1" dirty="0"/>
              <a:t>　・Ｗｅｂサービス</a:t>
            </a:r>
            <a:br>
              <a:rPr kumimoji="1" lang="en-US" altLang="ja-JP" sz="1600" b="1" dirty="0"/>
            </a:br>
            <a:r>
              <a:rPr kumimoji="1" lang="ja-JP" altLang="en-US" sz="1600" b="1" dirty="0"/>
              <a:t>　　　　 ＵＲＬ</a:t>
            </a:r>
            <a:r>
              <a:rPr kumimoji="1" lang="en-US" altLang="ja-JP" sz="1600" b="1" dirty="0"/>
              <a:t>/</a:t>
            </a:r>
            <a:r>
              <a:rPr kumimoji="1" lang="ja-JP" altLang="en-US" sz="1600" b="1" dirty="0"/>
              <a:t>ＷｅｂＡＰＩ提出</a:t>
            </a: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55584A39-58FE-4EE4-9449-8DD2F28153D4}"/>
              </a:ext>
            </a:extLst>
          </p:cNvPr>
          <p:cNvSpPr/>
          <p:nvPr/>
        </p:nvSpPr>
        <p:spPr>
          <a:xfrm>
            <a:off x="7935132" y="2735451"/>
            <a:ext cx="3952068" cy="3812583"/>
          </a:xfrm>
          <a:prstGeom prst="roundRect">
            <a:avLst>
              <a:gd name="adj" fmla="val 838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1400" dirty="0"/>
              <a:t>アプリ入れる際の注意点があれば</a:t>
            </a:r>
            <a:endParaRPr kumimoji="1" lang="en-US" altLang="ja-JP" sz="1400" dirty="0"/>
          </a:p>
          <a:p>
            <a:pPr algn="ctr"/>
            <a:r>
              <a:rPr kumimoji="1" lang="en-US" altLang="ja-JP" sz="1400" dirty="0"/>
              <a:t>12/22</a:t>
            </a:r>
            <a:r>
              <a:rPr kumimoji="1" lang="ja-JP" altLang="en-US" sz="1400" dirty="0"/>
              <a:t>までに事務局あてにご連絡ください。</a:t>
            </a:r>
            <a:endParaRPr kumimoji="1" lang="en-US" altLang="ja-JP" sz="1400" dirty="0"/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F39D2157-09A5-4251-9F7E-64695A64C43B}"/>
              </a:ext>
            </a:extLst>
          </p:cNvPr>
          <p:cNvSpPr/>
          <p:nvPr/>
        </p:nvSpPr>
        <p:spPr>
          <a:xfrm>
            <a:off x="7566487" y="4943959"/>
            <a:ext cx="453886" cy="4959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988C2BE3-5DAF-4DB6-8CA4-7DB888C9F6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99" t="17304" r="30975" b="4297"/>
          <a:stretch/>
        </p:blipFill>
        <p:spPr>
          <a:xfrm>
            <a:off x="5481417" y="2030278"/>
            <a:ext cx="1994209" cy="441701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F14BD183-471F-477E-87B0-DFCEEA8F99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826" t="19314" r="18962" b="6897"/>
          <a:stretch/>
        </p:blipFill>
        <p:spPr>
          <a:xfrm>
            <a:off x="8281808" y="3527383"/>
            <a:ext cx="1443817" cy="283315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CF23A24A-8884-488B-9741-720FE4E13E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017" t="19315" r="33453" b="23794"/>
          <a:stretch/>
        </p:blipFill>
        <p:spPr>
          <a:xfrm>
            <a:off x="9987060" y="3662984"/>
            <a:ext cx="1618530" cy="2410832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017F02B-0583-4FE5-B501-024866A09034}"/>
              </a:ext>
            </a:extLst>
          </p:cNvPr>
          <p:cNvSpPr txBox="1"/>
          <p:nvPr/>
        </p:nvSpPr>
        <p:spPr>
          <a:xfrm>
            <a:off x="9241752" y="5428806"/>
            <a:ext cx="13388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サンプル例</a:t>
            </a:r>
          </a:p>
        </p:txBody>
      </p:sp>
    </p:spTree>
    <p:extLst>
      <p:ext uri="{BB962C8B-B14F-4D97-AF65-F5344CB8AC3E}">
        <p14:creationId xmlns:p14="http://schemas.microsoft.com/office/powerpoint/2010/main" val="3757269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EC7D386-EC61-4895-942C-3BA777BA26F2}"/>
              </a:ext>
            </a:extLst>
          </p:cNvPr>
          <p:cNvSpPr txBox="1"/>
          <p:nvPr/>
        </p:nvSpPr>
        <p:spPr>
          <a:xfrm>
            <a:off x="1441342" y="2533973"/>
            <a:ext cx="66255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ネイティブアプリに向けて</a:t>
            </a:r>
            <a:br>
              <a:rPr kumimoji="1" lang="en-US" altLang="ja-JP" sz="2800" b="1" dirty="0"/>
            </a:br>
            <a:r>
              <a:rPr kumimoji="1" lang="ja-JP" altLang="en-US" sz="2800" b="1" dirty="0"/>
              <a:t>（</a:t>
            </a:r>
            <a:r>
              <a:rPr kumimoji="1" lang="en-US" altLang="ja-JP" sz="2800" b="1" dirty="0"/>
              <a:t>1</a:t>
            </a:r>
            <a:r>
              <a:rPr kumimoji="1" lang="ja-JP" altLang="en-US" sz="2800" b="1" dirty="0"/>
              <a:t>月リリース分）</a:t>
            </a:r>
            <a:endParaRPr kumimoji="1" lang="en-US" altLang="ja-JP" sz="2800" b="1" dirty="0"/>
          </a:p>
          <a:p>
            <a:endParaRPr lang="en-US" altLang="ja-JP" sz="2000" dirty="0"/>
          </a:p>
          <a:p>
            <a:r>
              <a:rPr lang="ja-JP" altLang="en-US" sz="2000" dirty="0"/>
              <a:t>　</a:t>
            </a:r>
            <a:r>
              <a:rPr lang="en-US" altLang="ja-JP" sz="2000" dirty="0"/>
              <a:t>1</a:t>
            </a:r>
            <a:r>
              <a:rPr lang="ja-JP" altLang="en-US" sz="2000" dirty="0"/>
              <a:t>月の動きやアンケート内容に合わせて</a:t>
            </a:r>
            <a:r>
              <a:rPr lang="en-US" altLang="ja-JP" sz="2000" dirty="0"/>
              <a:t>2</a:t>
            </a:r>
            <a:r>
              <a:rPr lang="ja-JP" altLang="en-US" sz="2000" dirty="0"/>
              <a:t>月のリリース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443829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99FD1EF-9C3F-43B9-8B21-D2102B0EA7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0145" y="1219199"/>
            <a:ext cx="2262909" cy="495069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33B3279-2902-4002-931D-0343B49492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1673" y="1219198"/>
            <a:ext cx="2170545" cy="4950691"/>
          </a:xfrm>
          <a:prstGeom prst="rect">
            <a:avLst/>
          </a:prstGeom>
        </p:spPr>
      </p:pic>
      <p:sp>
        <p:nvSpPr>
          <p:cNvPr id="6" name="吹き出し: 角を丸めた四角形 5">
            <a:extLst>
              <a:ext uri="{FF2B5EF4-FFF2-40B4-BE49-F238E27FC236}">
                <a16:creationId xmlns:a16="http://schemas.microsoft.com/office/drawing/2014/main" id="{5E394D29-8835-40FC-B075-84072F359EC4}"/>
              </a:ext>
            </a:extLst>
          </p:cNvPr>
          <p:cNvSpPr/>
          <p:nvPr/>
        </p:nvSpPr>
        <p:spPr>
          <a:xfrm>
            <a:off x="314037" y="705172"/>
            <a:ext cx="2328424" cy="514025"/>
          </a:xfrm>
          <a:prstGeom prst="wedgeRoundRectCallout">
            <a:avLst>
              <a:gd name="adj1" fmla="val 58708"/>
              <a:gd name="adj2" fmla="val 8477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sz="1100" dirty="0"/>
              <a:t>とよのんウィーキング</a:t>
            </a:r>
            <a:endParaRPr kumimoji="1" lang="en-US" altLang="ja-JP" sz="1100" dirty="0"/>
          </a:p>
          <a:p>
            <a:r>
              <a:rPr lang="ja-JP" altLang="en-US" sz="1100" dirty="0"/>
              <a:t>歩数・カロリー・距離を表示</a:t>
            </a:r>
            <a:endParaRPr lang="en-US" altLang="ja-JP" sz="1100" dirty="0"/>
          </a:p>
        </p:txBody>
      </p:sp>
      <p:sp>
        <p:nvSpPr>
          <p:cNvPr id="7" name="吹き出し: 角を丸めた四角形 6">
            <a:extLst>
              <a:ext uri="{FF2B5EF4-FFF2-40B4-BE49-F238E27FC236}">
                <a16:creationId xmlns:a16="http://schemas.microsoft.com/office/drawing/2014/main" id="{7B69FEC4-E63C-4C0C-8599-19DCA684902B}"/>
              </a:ext>
            </a:extLst>
          </p:cNvPr>
          <p:cNvSpPr/>
          <p:nvPr/>
        </p:nvSpPr>
        <p:spPr>
          <a:xfrm>
            <a:off x="382879" y="2719953"/>
            <a:ext cx="2328424" cy="348708"/>
          </a:xfrm>
          <a:prstGeom prst="wedgeRoundRectCallout">
            <a:avLst>
              <a:gd name="adj1" fmla="val 58708"/>
              <a:gd name="adj2" fmla="val 8477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sz="1100" dirty="0"/>
              <a:t>アンケートは１－３全部選べる</a:t>
            </a:r>
            <a:endParaRPr lang="en-US" altLang="ja-JP" sz="1100" dirty="0"/>
          </a:p>
        </p:txBody>
      </p:sp>
      <p:sp>
        <p:nvSpPr>
          <p:cNvPr id="8" name="吹き出し: 角を丸めた四角形 7">
            <a:extLst>
              <a:ext uri="{FF2B5EF4-FFF2-40B4-BE49-F238E27FC236}">
                <a16:creationId xmlns:a16="http://schemas.microsoft.com/office/drawing/2014/main" id="{738EEC66-9AFE-41C7-B104-D64D56CD52AD}"/>
              </a:ext>
            </a:extLst>
          </p:cNvPr>
          <p:cNvSpPr/>
          <p:nvPr/>
        </p:nvSpPr>
        <p:spPr>
          <a:xfrm>
            <a:off x="1804652" y="3812588"/>
            <a:ext cx="975493" cy="348708"/>
          </a:xfrm>
          <a:prstGeom prst="wedgeRoundRectCallout">
            <a:avLst>
              <a:gd name="adj1" fmla="val 58708"/>
              <a:gd name="adj2" fmla="val 8477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sz="1100" dirty="0"/>
              <a:t>現状削除</a:t>
            </a:r>
            <a:endParaRPr lang="en-US" altLang="ja-JP" sz="1100" dirty="0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61C7ACBD-ED37-44D6-9AB7-F193FF0A9A41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2780145" y="3882325"/>
            <a:ext cx="674254" cy="1046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吹き出し: 角を丸めた四角形 11">
            <a:extLst>
              <a:ext uri="{FF2B5EF4-FFF2-40B4-BE49-F238E27FC236}">
                <a16:creationId xmlns:a16="http://schemas.microsoft.com/office/drawing/2014/main" id="{5B68DDF7-353E-4734-9A2A-7968E5A8805B}"/>
              </a:ext>
            </a:extLst>
          </p:cNvPr>
          <p:cNvSpPr/>
          <p:nvPr/>
        </p:nvSpPr>
        <p:spPr>
          <a:xfrm>
            <a:off x="250302" y="5145437"/>
            <a:ext cx="2495422" cy="493364"/>
          </a:xfrm>
          <a:prstGeom prst="wedgeRoundRectCallout">
            <a:avLst>
              <a:gd name="adj1" fmla="val 58708"/>
              <a:gd name="adj2" fmla="val 8477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en-US" altLang="ja-JP" sz="1100" dirty="0"/>
              <a:t>Digital Platformer</a:t>
            </a:r>
            <a:r>
              <a:rPr kumimoji="1" lang="ja-JP" altLang="en-US" sz="1100" dirty="0"/>
              <a:t>へリンク</a:t>
            </a:r>
            <a:endParaRPr kumimoji="1" lang="en-US" altLang="ja-JP" sz="1100" dirty="0"/>
          </a:p>
          <a:p>
            <a:r>
              <a:rPr lang="ja-JP" altLang="en-US" sz="1100" dirty="0"/>
              <a:t>今後は</a:t>
            </a:r>
            <a:r>
              <a:rPr lang="en-US" altLang="ja-JP" sz="1100" dirty="0"/>
              <a:t>UAX</a:t>
            </a:r>
            <a:r>
              <a:rPr lang="ja-JP" altLang="en-US" sz="1100" dirty="0"/>
              <a:t>内の標準に取込む</a:t>
            </a:r>
            <a:endParaRPr lang="en-US" altLang="ja-JP" sz="1100" dirty="0"/>
          </a:p>
        </p:txBody>
      </p:sp>
      <p:sp>
        <p:nvSpPr>
          <p:cNvPr id="13" name="吹き出し: 角を丸めた四角形 12">
            <a:extLst>
              <a:ext uri="{FF2B5EF4-FFF2-40B4-BE49-F238E27FC236}">
                <a16:creationId xmlns:a16="http://schemas.microsoft.com/office/drawing/2014/main" id="{CD8C18E7-4980-4102-962E-971C18849B04}"/>
              </a:ext>
            </a:extLst>
          </p:cNvPr>
          <p:cNvSpPr/>
          <p:nvPr/>
        </p:nvSpPr>
        <p:spPr>
          <a:xfrm>
            <a:off x="2943778" y="551481"/>
            <a:ext cx="2495422" cy="493364"/>
          </a:xfrm>
          <a:prstGeom prst="wedgeRoundRectCallout">
            <a:avLst>
              <a:gd name="adj1" fmla="val 8711"/>
              <a:gd name="adj2" fmla="val 130327"/>
              <a:gd name="adj3" fmla="val 16667"/>
            </a:avLst>
          </a:prstGeom>
          <a:ln>
            <a:prstDash val="dash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100" dirty="0"/>
              <a:t>ログイン時、自治体選択して、</a:t>
            </a:r>
            <a:r>
              <a:rPr lang="en-US" altLang="ja-JP" sz="1100" dirty="0"/>
              <a:t>UI</a:t>
            </a:r>
            <a:r>
              <a:rPr lang="ja-JP" altLang="en-US" sz="1100" dirty="0"/>
              <a:t>が</a:t>
            </a:r>
            <a:endParaRPr lang="en-US" altLang="ja-JP" sz="1100" dirty="0"/>
          </a:p>
          <a:p>
            <a:r>
              <a:rPr lang="ja-JP" altLang="en-US" sz="1100" dirty="0"/>
              <a:t>その自治体向けに可変させたい</a:t>
            </a:r>
            <a:endParaRPr lang="en-US" altLang="ja-JP" sz="1100" dirty="0"/>
          </a:p>
        </p:txBody>
      </p:sp>
      <p:sp>
        <p:nvSpPr>
          <p:cNvPr id="14" name="吹き出し: 角を丸めた四角形 13">
            <a:extLst>
              <a:ext uri="{FF2B5EF4-FFF2-40B4-BE49-F238E27FC236}">
                <a16:creationId xmlns:a16="http://schemas.microsoft.com/office/drawing/2014/main" id="{33A8137D-3EA8-4AA3-B61C-F01ACE271EE8}"/>
              </a:ext>
            </a:extLst>
          </p:cNvPr>
          <p:cNvSpPr/>
          <p:nvPr/>
        </p:nvSpPr>
        <p:spPr>
          <a:xfrm>
            <a:off x="5206725" y="3740260"/>
            <a:ext cx="2495422" cy="493364"/>
          </a:xfrm>
          <a:prstGeom prst="wedgeRoundRectCallout">
            <a:avLst>
              <a:gd name="adj1" fmla="val 58708"/>
              <a:gd name="adj2" fmla="val 8477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sz="1100" dirty="0"/>
              <a:t>ロボットコンサルにリンク</a:t>
            </a:r>
            <a:endParaRPr lang="en-US" altLang="ja-JP" sz="1100" dirty="0"/>
          </a:p>
        </p:txBody>
      </p:sp>
      <p:sp>
        <p:nvSpPr>
          <p:cNvPr id="15" name="吹き出し: 角を丸めた四角形 14">
            <a:extLst>
              <a:ext uri="{FF2B5EF4-FFF2-40B4-BE49-F238E27FC236}">
                <a16:creationId xmlns:a16="http://schemas.microsoft.com/office/drawing/2014/main" id="{71841BF9-2933-4592-BB1A-058070CE7BD2}"/>
              </a:ext>
            </a:extLst>
          </p:cNvPr>
          <p:cNvSpPr/>
          <p:nvPr/>
        </p:nvSpPr>
        <p:spPr>
          <a:xfrm>
            <a:off x="5194652" y="4559087"/>
            <a:ext cx="2495422" cy="493364"/>
          </a:xfrm>
          <a:prstGeom prst="wedgeRoundRectCallout">
            <a:avLst>
              <a:gd name="adj1" fmla="val 59329"/>
              <a:gd name="adj2" fmla="val -157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100" dirty="0"/>
              <a:t>豊能町・アスコエ</a:t>
            </a:r>
            <a:r>
              <a:rPr lang="en-US" altLang="ja-JP" sz="1100" dirty="0"/>
              <a:t>P</a:t>
            </a:r>
            <a:r>
              <a:rPr lang="ja-JP" altLang="en-US" sz="1100" dirty="0"/>
              <a:t>にリンク</a:t>
            </a:r>
            <a:endParaRPr lang="en-US" altLang="ja-JP" sz="1100" dirty="0"/>
          </a:p>
        </p:txBody>
      </p:sp>
      <p:sp>
        <p:nvSpPr>
          <p:cNvPr id="16" name="吹き出し: 角を丸めた四角形 15">
            <a:extLst>
              <a:ext uri="{FF2B5EF4-FFF2-40B4-BE49-F238E27FC236}">
                <a16:creationId xmlns:a16="http://schemas.microsoft.com/office/drawing/2014/main" id="{6CE7415A-22AF-4CD4-B3B0-A104099606D5}"/>
              </a:ext>
            </a:extLst>
          </p:cNvPr>
          <p:cNvSpPr/>
          <p:nvPr/>
        </p:nvSpPr>
        <p:spPr>
          <a:xfrm>
            <a:off x="5206725" y="5315921"/>
            <a:ext cx="2495422" cy="1392266"/>
          </a:xfrm>
          <a:prstGeom prst="wedgeRoundRectCallout">
            <a:avLst>
              <a:gd name="adj1" fmla="val 59329"/>
              <a:gd name="adj2" fmla="val -5187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100" dirty="0"/>
              <a:t>広告枠の設定</a:t>
            </a:r>
            <a:endParaRPr lang="en-US" altLang="ja-JP" sz="1100" dirty="0"/>
          </a:p>
          <a:p>
            <a:r>
              <a:rPr lang="ja-JP" altLang="en-US" sz="1100" dirty="0"/>
              <a:t>バナーファイルの設定</a:t>
            </a:r>
            <a:endParaRPr lang="en-US" altLang="ja-JP" sz="1100" dirty="0"/>
          </a:p>
          <a:p>
            <a:r>
              <a:rPr lang="en-US" altLang="ja-JP" sz="1100" dirty="0"/>
              <a:t>URL</a:t>
            </a:r>
          </a:p>
          <a:p>
            <a:endParaRPr lang="en-US" altLang="ja-JP" sz="1100" dirty="0"/>
          </a:p>
          <a:p>
            <a:r>
              <a:rPr lang="ja-JP" altLang="en-US" sz="1100" dirty="0"/>
              <a:t>今後、電通などと個人生活データから個人にあった内容に可変できるか検討</a:t>
            </a:r>
            <a:endParaRPr lang="en-US" altLang="ja-JP" sz="1100" dirty="0"/>
          </a:p>
        </p:txBody>
      </p:sp>
      <p:sp>
        <p:nvSpPr>
          <p:cNvPr id="17" name="吹き出し: 角を丸めた四角形 16">
            <a:extLst>
              <a:ext uri="{FF2B5EF4-FFF2-40B4-BE49-F238E27FC236}">
                <a16:creationId xmlns:a16="http://schemas.microsoft.com/office/drawing/2014/main" id="{A459D90E-0E93-483C-9882-98FA8C0623DE}"/>
              </a:ext>
            </a:extLst>
          </p:cNvPr>
          <p:cNvSpPr/>
          <p:nvPr/>
        </p:nvSpPr>
        <p:spPr>
          <a:xfrm>
            <a:off x="9411855" y="4922982"/>
            <a:ext cx="1856509" cy="281872"/>
          </a:xfrm>
          <a:prstGeom prst="wedgeRoundRectCallout">
            <a:avLst>
              <a:gd name="adj1" fmla="val -66886"/>
              <a:gd name="adj2" fmla="val 2861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100" dirty="0"/>
              <a:t>PERSONAL-LINK</a:t>
            </a:r>
            <a:r>
              <a:rPr lang="ja-JP" altLang="en-US" sz="1100" dirty="0"/>
              <a:t>へ接続</a:t>
            </a:r>
            <a:endParaRPr lang="en-US" altLang="ja-JP" sz="1100" dirty="0"/>
          </a:p>
        </p:txBody>
      </p:sp>
      <p:sp>
        <p:nvSpPr>
          <p:cNvPr id="18" name="吹き出し: 角を丸めた四角形 17">
            <a:extLst>
              <a:ext uri="{FF2B5EF4-FFF2-40B4-BE49-F238E27FC236}">
                <a16:creationId xmlns:a16="http://schemas.microsoft.com/office/drawing/2014/main" id="{1D326DB6-9D06-42CD-8B59-CEBCEAF06DF1}"/>
              </a:ext>
            </a:extLst>
          </p:cNvPr>
          <p:cNvSpPr/>
          <p:nvPr/>
        </p:nvSpPr>
        <p:spPr>
          <a:xfrm>
            <a:off x="10151744" y="5730181"/>
            <a:ext cx="1856509" cy="1049309"/>
          </a:xfrm>
          <a:prstGeom prst="wedgeRoundRectCallout">
            <a:avLst>
              <a:gd name="adj1" fmla="val -69871"/>
              <a:gd name="adj2" fmla="val -2991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1100" dirty="0"/>
              <a:t>ヘルプ</a:t>
            </a:r>
            <a:endParaRPr lang="en-US" altLang="ja-JP" sz="1100" dirty="0"/>
          </a:p>
          <a:p>
            <a:r>
              <a:rPr lang="ja-JP" altLang="en-US" sz="1100" dirty="0"/>
              <a:t>　アプリの説明</a:t>
            </a:r>
            <a:endParaRPr lang="en-US" altLang="ja-JP" sz="1100" dirty="0"/>
          </a:p>
          <a:p>
            <a:r>
              <a:rPr lang="ja-JP" altLang="en-US" sz="1100" dirty="0"/>
              <a:t>　個人情報の取り扱い</a:t>
            </a:r>
            <a:endParaRPr lang="en-US" altLang="ja-JP" sz="1100" dirty="0"/>
          </a:p>
          <a:p>
            <a:r>
              <a:rPr lang="ja-JP" altLang="en-US" sz="1100" dirty="0"/>
              <a:t>　アプリの利用規約</a:t>
            </a:r>
            <a:endParaRPr lang="en-US" altLang="ja-JP" sz="1100" dirty="0"/>
          </a:p>
          <a:p>
            <a:r>
              <a:rPr lang="ja-JP" altLang="en-US" sz="1100" dirty="0"/>
              <a:t>など</a:t>
            </a:r>
            <a:endParaRPr lang="en-US" altLang="ja-JP" sz="1100" dirty="0"/>
          </a:p>
        </p:txBody>
      </p:sp>
    </p:spTree>
    <p:extLst>
      <p:ext uri="{BB962C8B-B14F-4D97-AF65-F5344CB8AC3E}">
        <p14:creationId xmlns:p14="http://schemas.microsoft.com/office/powerpoint/2010/main" val="2757229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61B4D41-5633-4475-ADD6-0EAD7CCB77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610" y="784307"/>
            <a:ext cx="2170545" cy="3900174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21E19091-6D95-434B-B15F-0848A876470A}"/>
              </a:ext>
            </a:extLst>
          </p:cNvPr>
          <p:cNvSpPr/>
          <p:nvPr/>
        </p:nvSpPr>
        <p:spPr>
          <a:xfrm>
            <a:off x="2865932" y="784307"/>
            <a:ext cx="1372853" cy="30057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イベント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3936001-ED88-4ACC-912D-10D11FEBD2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4270" y="1592569"/>
            <a:ext cx="1569029" cy="309191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453BBDD-623B-4DF7-93F1-B39A727A42EC}"/>
              </a:ext>
            </a:extLst>
          </p:cNvPr>
          <p:cNvSpPr txBox="1"/>
          <p:nvPr/>
        </p:nvSpPr>
        <p:spPr>
          <a:xfrm>
            <a:off x="5548393" y="934594"/>
            <a:ext cx="528381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イベント</a:t>
            </a:r>
            <a:br>
              <a:rPr kumimoji="1" lang="en-US" altLang="ja-JP" dirty="0"/>
            </a:br>
            <a:r>
              <a:rPr kumimoji="1" lang="ja-JP" altLang="en-US" dirty="0"/>
              <a:t>　</a:t>
            </a:r>
            <a:r>
              <a:rPr kumimoji="1" lang="en-US" altLang="ja-JP" dirty="0"/>
              <a:t>CSPFC</a:t>
            </a:r>
          </a:p>
          <a:p>
            <a:r>
              <a:rPr lang="ja-JP" altLang="en-US" dirty="0"/>
              <a:t>　　豊能よろず相談室</a:t>
            </a:r>
            <a:endParaRPr lang="en-US" altLang="ja-JP" dirty="0"/>
          </a:p>
          <a:p>
            <a:r>
              <a:rPr lang="ja-JP" altLang="en-US" dirty="0"/>
              <a:t>　　スマホ教室</a:t>
            </a:r>
            <a:endParaRPr lang="en-US" altLang="ja-JP" dirty="0"/>
          </a:p>
          <a:p>
            <a:r>
              <a:rPr lang="ja-JP" altLang="en-US" dirty="0"/>
              <a:t>　豊能町</a:t>
            </a:r>
            <a:endParaRPr lang="en-US" altLang="ja-JP" dirty="0"/>
          </a:p>
          <a:p>
            <a:r>
              <a:rPr lang="ja-JP" altLang="en-US" dirty="0"/>
              <a:t>　　町のイベント（お祭りなど）</a:t>
            </a:r>
            <a:endParaRPr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　地域住民のアクティビテ</a:t>
            </a:r>
            <a:endParaRPr kumimoji="1" lang="en-US" altLang="ja-JP" dirty="0"/>
          </a:p>
          <a:p>
            <a:r>
              <a:rPr lang="ja-JP" altLang="en-US" dirty="0"/>
              <a:t>　　公民館利用（ヨガ教室など）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dirty="0"/>
              <a:t>入力者</a:t>
            </a:r>
            <a:endParaRPr lang="en-US" altLang="ja-JP" dirty="0"/>
          </a:p>
          <a:p>
            <a:r>
              <a:rPr kumimoji="1" lang="ja-JP" altLang="en-US" dirty="0"/>
              <a:t>　</a:t>
            </a:r>
            <a:r>
              <a:rPr kumimoji="1" lang="en-US" altLang="ja-JP" dirty="0"/>
              <a:t>CSPFC</a:t>
            </a:r>
          </a:p>
          <a:p>
            <a:r>
              <a:rPr lang="ja-JP" altLang="en-US" dirty="0"/>
              <a:t>　豊能町役場</a:t>
            </a:r>
            <a:br>
              <a:rPr lang="en-US" altLang="ja-JP" dirty="0"/>
            </a:br>
            <a:r>
              <a:rPr lang="ja-JP" altLang="en-US" dirty="0"/>
              <a:t>　イベント主催者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b="1" dirty="0"/>
              <a:t>入力権限をどうするか</a:t>
            </a:r>
            <a:r>
              <a:rPr lang="en-US" altLang="ja-JP" b="1" dirty="0" err="1"/>
              <a:t>NoCodeJ</a:t>
            </a:r>
            <a:r>
              <a:rPr lang="ja-JP" altLang="en-US" b="1" dirty="0"/>
              <a:t>と豊能町とも相談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1287896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61B4D41-5633-4475-ADD6-0EAD7CCB77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59" y="675819"/>
            <a:ext cx="2170545" cy="3900174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21E19091-6D95-434B-B15F-0848A876470A}"/>
              </a:ext>
            </a:extLst>
          </p:cNvPr>
          <p:cNvSpPr/>
          <p:nvPr/>
        </p:nvSpPr>
        <p:spPr>
          <a:xfrm>
            <a:off x="2873681" y="675819"/>
            <a:ext cx="1372853" cy="30057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買物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453BBDD-623B-4DF7-93F1-B39A727A42EC}"/>
              </a:ext>
            </a:extLst>
          </p:cNvPr>
          <p:cNvSpPr txBox="1"/>
          <p:nvPr/>
        </p:nvSpPr>
        <p:spPr>
          <a:xfrm>
            <a:off x="5602636" y="976393"/>
            <a:ext cx="414087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買物</a:t>
            </a:r>
            <a:br>
              <a:rPr kumimoji="1" lang="en-US" altLang="ja-JP" dirty="0"/>
            </a:br>
            <a:r>
              <a:rPr kumimoji="1" lang="ja-JP" altLang="en-US" dirty="0"/>
              <a:t>　イズミヤ（グレートーン）</a:t>
            </a:r>
            <a:br>
              <a:rPr kumimoji="1" lang="en-US" altLang="ja-JP" dirty="0"/>
            </a:br>
            <a:r>
              <a:rPr kumimoji="1" lang="ja-JP" altLang="en-US" dirty="0"/>
              <a:t>　　</a:t>
            </a:r>
            <a:r>
              <a:rPr kumimoji="1" lang="en-US" altLang="ja-JP" dirty="0"/>
              <a:t>H2O</a:t>
            </a:r>
            <a:r>
              <a:rPr kumimoji="1" lang="ja-JP" altLang="en-US" dirty="0"/>
              <a:t>と相談</a:t>
            </a:r>
            <a:br>
              <a:rPr kumimoji="1" lang="en-US" altLang="ja-JP" dirty="0"/>
            </a:br>
            <a:r>
              <a:rPr kumimoji="1" lang="ja-JP" altLang="en-US" dirty="0"/>
              <a:t>　オアシス（グレートーン）</a:t>
            </a:r>
            <a:br>
              <a:rPr kumimoji="1" lang="en-US" altLang="ja-JP" dirty="0"/>
            </a:br>
            <a:r>
              <a:rPr kumimoji="1" lang="ja-JP" altLang="en-US" dirty="0"/>
              <a:t>　　</a:t>
            </a:r>
            <a:r>
              <a:rPr kumimoji="1" lang="en-US" altLang="ja-JP" dirty="0"/>
              <a:t>H2O</a:t>
            </a:r>
            <a:r>
              <a:rPr kumimoji="1" lang="ja-JP" altLang="en-US" dirty="0"/>
              <a:t>と相談</a:t>
            </a:r>
            <a:endParaRPr kumimoji="1" lang="en-US" altLang="ja-JP" dirty="0"/>
          </a:p>
          <a:p>
            <a:r>
              <a:rPr lang="ja-JP" altLang="en-US" dirty="0"/>
              <a:t>　イベント（グレートーン）</a:t>
            </a:r>
            <a:endParaRPr lang="en-US" altLang="ja-JP" dirty="0"/>
          </a:p>
          <a:p>
            <a:r>
              <a:rPr kumimoji="1" lang="ja-JP" altLang="en-US" dirty="0"/>
              <a:t>　　</a:t>
            </a:r>
            <a:r>
              <a:rPr kumimoji="1" lang="en-US" altLang="ja-JP" dirty="0"/>
              <a:t>NPO</a:t>
            </a:r>
            <a:r>
              <a:rPr kumimoji="1" lang="ja-JP" altLang="en-US" dirty="0"/>
              <a:t>や志野の里など豊能町と相談</a:t>
            </a:r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b="1" dirty="0"/>
              <a:t>豊能町と三井住友海上、</a:t>
            </a:r>
            <a:r>
              <a:rPr lang="en-US" altLang="ja-JP" b="1" dirty="0"/>
              <a:t>H2O</a:t>
            </a:r>
            <a:r>
              <a:rPr lang="ja-JP" altLang="en-US" b="1" dirty="0"/>
              <a:t>とも相談</a:t>
            </a:r>
            <a:endParaRPr kumimoji="1" lang="ja-JP" altLang="en-US" b="1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156B448-A1AF-49C5-B09B-F7844CCFD1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7925" y="1236215"/>
            <a:ext cx="2363491" cy="3704096"/>
          </a:xfrm>
          <a:prstGeom prst="rect">
            <a:avLst/>
          </a:prstGeom>
        </p:spPr>
      </p:pic>
      <p:sp>
        <p:nvSpPr>
          <p:cNvPr id="8" name="吹き出し: 角を丸めた四角形 7">
            <a:extLst>
              <a:ext uri="{FF2B5EF4-FFF2-40B4-BE49-F238E27FC236}">
                <a16:creationId xmlns:a16="http://schemas.microsoft.com/office/drawing/2014/main" id="{C644F521-F361-4ECD-890C-CAB91AF4B645}"/>
              </a:ext>
            </a:extLst>
          </p:cNvPr>
          <p:cNvSpPr/>
          <p:nvPr/>
        </p:nvSpPr>
        <p:spPr>
          <a:xfrm>
            <a:off x="3200400" y="5067946"/>
            <a:ext cx="1751308" cy="550189"/>
          </a:xfrm>
          <a:prstGeom prst="wedgeRoundRectCallout">
            <a:avLst>
              <a:gd name="adj1" fmla="val -28316"/>
              <a:gd name="adj2" fmla="val -137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 err="1"/>
              <a:t>Bitkey</a:t>
            </a:r>
            <a:r>
              <a:rPr kumimoji="1" lang="ja-JP" altLang="en-US" sz="1200" dirty="0"/>
              <a:t>のロゴ削除</a:t>
            </a:r>
          </a:p>
        </p:txBody>
      </p:sp>
      <p:sp>
        <p:nvSpPr>
          <p:cNvPr id="9" name="吹き出し: 角を丸めた四角形 8">
            <a:extLst>
              <a:ext uri="{FF2B5EF4-FFF2-40B4-BE49-F238E27FC236}">
                <a16:creationId xmlns:a16="http://schemas.microsoft.com/office/drawing/2014/main" id="{49681B0E-9640-43EF-A7B9-2E445537C079}"/>
              </a:ext>
            </a:extLst>
          </p:cNvPr>
          <p:cNvSpPr/>
          <p:nvPr/>
        </p:nvSpPr>
        <p:spPr>
          <a:xfrm>
            <a:off x="1353519" y="5067946"/>
            <a:ext cx="1751308" cy="550189"/>
          </a:xfrm>
          <a:prstGeom prst="wedgeRoundRectCallout">
            <a:avLst>
              <a:gd name="adj1" fmla="val 61507"/>
              <a:gd name="adj2" fmla="val -30369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YACYBER</a:t>
            </a:r>
            <a:r>
              <a:rPr lang="ja-JP" altLang="en-US" sz="1200" dirty="0"/>
              <a:t>ロゴ削除</a:t>
            </a:r>
            <a:endParaRPr kumimoji="1" lang="ja-JP" altLang="en-US" sz="12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B663E7B-ABFE-4F5D-8B93-477B207DD9F9}"/>
              </a:ext>
            </a:extLst>
          </p:cNvPr>
          <p:cNvSpPr txBox="1"/>
          <p:nvPr/>
        </p:nvSpPr>
        <p:spPr>
          <a:xfrm>
            <a:off x="5602636" y="4417806"/>
            <a:ext cx="624722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次のページも買物支援サービス</a:t>
            </a:r>
            <a:br>
              <a:rPr kumimoji="1" lang="en-US" altLang="ja-JP" dirty="0"/>
            </a:br>
            <a:r>
              <a:rPr lang="en-US" altLang="ja-JP" dirty="0" err="1"/>
              <a:t>Bitkey</a:t>
            </a:r>
            <a:r>
              <a:rPr lang="ja-JP" altLang="en-US" dirty="0"/>
              <a:t>部分削除</a:t>
            </a:r>
            <a:endParaRPr lang="en-US" altLang="ja-JP" dirty="0"/>
          </a:p>
          <a:p>
            <a:r>
              <a:rPr kumimoji="1" lang="en-US" altLang="ja-JP" dirty="0"/>
              <a:t>H2O</a:t>
            </a:r>
            <a:r>
              <a:rPr kumimoji="1" lang="ja-JP" altLang="en-US" dirty="0"/>
              <a:t>のイズミヤ・オアシスの</a:t>
            </a:r>
            <a:r>
              <a:rPr kumimoji="1" lang="en-US" altLang="ja-JP" dirty="0" err="1"/>
              <a:t>Shufoo</a:t>
            </a:r>
            <a:r>
              <a:rPr kumimoji="1" lang="ja-JP" altLang="en-US" dirty="0"/>
              <a:t>が表示可能か調整</a:t>
            </a:r>
            <a:br>
              <a:rPr kumimoji="1" lang="en-US" altLang="ja-JP" dirty="0"/>
            </a:br>
            <a:r>
              <a:rPr kumimoji="1" lang="en-US" altLang="ja-JP" dirty="0" err="1"/>
              <a:t>Shufoo</a:t>
            </a:r>
            <a:r>
              <a:rPr kumimoji="1" lang="ja-JP" altLang="en-US" dirty="0"/>
              <a:t>が常に更新されるので、更新に合わせて更新可能？</a:t>
            </a:r>
            <a:br>
              <a:rPr kumimoji="1" lang="en-US" altLang="ja-JP" dirty="0"/>
            </a:br>
            <a:r>
              <a:rPr kumimoji="1" lang="ja-JP" altLang="en-US" dirty="0"/>
              <a:t>（凸版印刷とも相談）</a:t>
            </a:r>
          </a:p>
        </p:txBody>
      </p:sp>
    </p:spTree>
    <p:extLst>
      <p:ext uri="{BB962C8B-B14F-4D97-AF65-F5344CB8AC3E}">
        <p14:creationId xmlns:p14="http://schemas.microsoft.com/office/powerpoint/2010/main" val="397263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61B4D41-5633-4475-ADD6-0EAD7CCB77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868" y="706815"/>
            <a:ext cx="2170545" cy="3900174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21E19091-6D95-434B-B15F-0848A876470A}"/>
              </a:ext>
            </a:extLst>
          </p:cNvPr>
          <p:cNvSpPr/>
          <p:nvPr/>
        </p:nvSpPr>
        <p:spPr>
          <a:xfrm>
            <a:off x="2796190" y="706815"/>
            <a:ext cx="1372853" cy="30057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移動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453BBDD-623B-4DF7-93F1-B39A727A42EC}"/>
              </a:ext>
            </a:extLst>
          </p:cNvPr>
          <p:cNvSpPr txBox="1"/>
          <p:nvPr/>
        </p:nvSpPr>
        <p:spPr>
          <a:xfrm>
            <a:off x="5243594" y="1007389"/>
            <a:ext cx="6647974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移動</a:t>
            </a:r>
            <a:br>
              <a:rPr kumimoji="1" lang="en-US" altLang="ja-JP" dirty="0"/>
            </a:br>
            <a:r>
              <a:rPr kumimoji="1" lang="ja-JP" altLang="en-US" dirty="0"/>
              <a:t>　</a:t>
            </a:r>
            <a:r>
              <a:rPr kumimoji="1" lang="en-US" altLang="ja-JP" dirty="0"/>
              <a:t>AI</a:t>
            </a:r>
            <a:r>
              <a:rPr kumimoji="1" lang="ja-JP" altLang="en-US" dirty="0"/>
              <a:t>運行バス（グレートーン）</a:t>
            </a:r>
            <a:br>
              <a:rPr kumimoji="1" lang="en-US" altLang="ja-JP" dirty="0"/>
            </a:br>
            <a:r>
              <a:rPr kumimoji="1" lang="ja-JP" altLang="en-US" dirty="0"/>
              <a:t>　　阪急バス・大阪府。豊能町と相談</a:t>
            </a:r>
            <a:br>
              <a:rPr kumimoji="1" lang="en-US" altLang="ja-JP" dirty="0"/>
            </a:br>
            <a:r>
              <a:rPr kumimoji="1" lang="ja-JP" altLang="en-US" dirty="0"/>
              <a:t>　　ロゴのみドコモのまま残す</a:t>
            </a:r>
            <a:br>
              <a:rPr kumimoji="1" lang="en-US" altLang="ja-JP" dirty="0"/>
            </a:br>
            <a:r>
              <a:rPr kumimoji="1" lang="ja-JP" altLang="en-US" dirty="0"/>
              <a:t>　タクシーを呼ぶ（グレートーン）</a:t>
            </a:r>
            <a:br>
              <a:rPr kumimoji="1" lang="en-US" altLang="ja-JP" dirty="0"/>
            </a:br>
            <a:r>
              <a:rPr kumimoji="1" lang="ja-JP" altLang="en-US" dirty="0"/>
              <a:t>　　</a:t>
            </a:r>
            <a:r>
              <a:rPr kumimoji="1" lang="en-US" altLang="ja-JP" dirty="0"/>
              <a:t>AI</a:t>
            </a:r>
            <a:r>
              <a:rPr kumimoji="1" lang="ja-JP" altLang="en-US" dirty="0"/>
              <a:t>運行同様、地域交通で</a:t>
            </a:r>
            <a:br>
              <a:rPr kumimoji="1" lang="en-US" altLang="ja-JP" dirty="0"/>
            </a:br>
            <a:r>
              <a:rPr kumimoji="1" lang="ja-JP" altLang="en-US" dirty="0"/>
              <a:t>　　クリックしたらタクシー会社に電話でつながる</a:t>
            </a:r>
            <a:br>
              <a:rPr kumimoji="1" lang="en-US" altLang="ja-JP" dirty="0"/>
            </a:br>
            <a:r>
              <a:rPr kumimoji="1" lang="ja-JP" altLang="en-US" dirty="0"/>
              <a:t>　　豊能町と相談</a:t>
            </a:r>
            <a:endParaRPr kumimoji="1" lang="en-US" altLang="ja-JP" dirty="0"/>
          </a:p>
          <a:p>
            <a:r>
              <a:rPr lang="ja-JP" altLang="en-US" dirty="0"/>
              <a:t>　シェアサイクル（グレートーン）</a:t>
            </a:r>
            <a:endParaRPr lang="en-US" altLang="ja-JP" dirty="0"/>
          </a:p>
          <a:p>
            <a:r>
              <a:rPr kumimoji="1" lang="ja-JP" altLang="en-US" dirty="0"/>
              <a:t>　　自転車以外に、キックボードなど乗り物を借りれるように</a:t>
            </a:r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b="1" dirty="0"/>
              <a:t>豊能町と大阪府・ドコモとも相談</a:t>
            </a:r>
            <a:endParaRPr kumimoji="1" lang="ja-JP" altLang="en-US" b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A484BE7-1B1D-4972-AD0B-8007C60E86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2204" y="1278610"/>
            <a:ext cx="2448732" cy="369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34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61B4D41-5633-4475-ADD6-0EAD7CCB77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112" y="683568"/>
            <a:ext cx="2170545" cy="3900174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21E19091-6D95-434B-B15F-0848A876470A}"/>
              </a:ext>
            </a:extLst>
          </p:cNvPr>
          <p:cNvSpPr/>
          <p:nvPr/>
        </p:nvSpPr>
        <p:spPr>
          <a:xfrm>
            <a:off x="2850434" y="683568"/>
            <a:ext cx="1372853" cy="30057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教育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453BBDD-623B-4DF7-93F1-B39A727A42EC}"/>
              </a:ext>
            </a:extLst>
          </p:cNvPr>
          <p:cNvSpPr txBox="1"/>
          <p:nvPr/>
        </p:nvSpPr>
        <p:spPr>
          <a:xfrm>
            <a:off x="5297838" y="984142"/>
            <a:ext cx="572464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教育</a:t>
            </a:r>
            <a:br>
              <a:rPr kumimoji="1" lang="en-US" altLang="ja-JP" dirty="0"/>
            </a:br>
            <a:r>
              <a:rPr kumimoji="1" lang="ja-JP" altLang="en-US" dirty="0"/>
              <a:t>　　現状のコンテンツ類は下へずらし、グレートーン</a:t>
            </a:r>
            <a:endParaRPr kumimoji="1" lang="en-US" altLang="ja-JP" dirty="0"/>
          </a:p>
          <a:p>
            <a:r>
              <a:rPr lang="ja-JP" altLang="en-US" dirty="0"/>
              <a:t>　学校行事に参加</a:t>
            </a:r>
            <a:endParaRPr lang="en-US" altLang="ja-JP" dirty="0"/>
          </a:p>
          <a:p>
            <a:r>
              <a:rPr lang="ja-JP" altLang="en-US" dirty="0"/>
              <a:t>　　授業参観</a:t>
            </a:r>
            <a:endParaRPr lang="en-US" altLang="ja-JP" dirty="0"/>
          </a:p>
          <a:p>
            <a:r>
              <a:rPr lang="ja-JP" altLang="en-US" dirty="0"/>
              <a:t>　　保護者面談</a:t>
            </a:r>
            <a:endParaRPr lang="en-US" altLang="ja-JP" dirty="0"/>
          </a:p>
          <a:p>
            <a:r>
              <a:rPr lang="ja-JP" altLang="en-US" dirty="0"/>
              <a:t>　　文化祭</a:t>
            </a:r>
            <a:endParaRPr lang="en-US" altLang="ja-JP" dirty="0"/>
          </a:p>
          <a:p>
            <a:r>
              <a:rPr lang="ja-JP" altLang="en-US" dirty="0"/>
              <a:t>　　体育祭</a:t>
            </a:r>
            <a:endParaRPr lang="en-US" altLang="ja-JP" dirty="0"/>
          </a:p>
          <a:p>
            <a:r>
              <a:rPr lang="ja-JP" altLang="en-US" dirty="0"/>
              <a:t>　　学校から案内</a:t>
            </a:r>
            <a:br>
              <a:rPr lang="en-US" altLang="ja-JP" dirty="0"/>
            </a:br>
            <a:r>
              <a:rPr lang="ja-JP" altLang="en-US" dirty="0"/>
              <a:t>　（学校行事のイベント参加予約をベース）</a:t>
            </a:r>
            <a:br>
              <a:rPr lang="en-US" altLang="ja-JP" dirty="0"/>
            </a:br>
            <a:r>
              <a:rPr lang="ja-JP" altLang="en-US" dirty="0"/>
              <a:t>　　・入力権限など別途相談</a:t>
            </a:r>
            <a:endParaRPr lang="en-US" altLang="ja-JP" dirty="0"/>
          </a:p>
          <a:p>
            <a:r>
              <a:rPr kumimoji="1" lang="ja-JP" altLang="en-US" dirty="0"/>
              <a:t>　</a:t>
            </a:r>
            <a:endParaRPr kumimoji="1"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b="1" dirty="0"/>
              <a:t>豊能町教育委員会とスクールエージェントとも相談</a:t>
            </a:r>
            <a:endParaRPr kumimoji="1" lang="ja-JP" altLang="en-US" b="1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D10FC73-2C60-44E7-80B3-1BD626433D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0434" y="1263112"/>
            <a:ext cx="2378989" cy="435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03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61B4D41-5633-4475-ADD6-0EAD7CCB77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61" y="652572"/>
            <a:ext cx="2170545" cy="3900174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21E19091-6D95-434B-B15F-0848A876470A}"/>
              </a:ext>
            </a:extLst>
          </p:cNvPr>
          <p:cNvSpPr/>
          <p:nvPr/>
        </p:nvSpPr>
        <p:spPr>
          <a:xfrm>
            <a:off x="2858183" y="652572"/>
            <a:ext cx="1372853" cy="30057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健康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453BBDD-623B-4DF7-93F1-B39A727A42EC}"/>
              </a:ext>
            </a:extLst>
          </p:cNvPr>
          <p:cNvSpPr txBox="1"/>
          <p:nvPr/>
        </p:nvSpPr>
        <p:spPr>
          <a:xfrm>
            <a:off x="5540644" y="802859"/>
            <a:ext cx="387798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健康</a:t>
            </a:r>
            <a:br>
              <a:rPr kumimoji="1" lang="en-US" altLang="ja-JP" dirty="0"/>
            </a:br>
            <a:r>
              <a:rPr kumimoji="1" lang="ja-JP" altLang="en-US" dirty="0"/>
              <a:t>　とよのんウォーキングの</a:t>
            </a:r>
            <a:r>
              <a:rPr kumimoji="1" lang="en-US" altLang="ja-JP" dirty="0"/>
              <a:t>Top</a:t>
            </a:r>
            <a:br>
              <a:rPr kumimoji="1" lang="en-US" altLang="ja-JP" dirty="0"/>
            </a:br>
            <a:r>
              <a:rPr kumimoji="1" lang="ja-JP" altLang="en-US" dirty="0"/>
              <a:t>　　ランキングと設定は残すか検討</a:t>
            </a:r>
            <a:br>
              <a:rPr kumimoji="1" lang="en-US" altLang="ja-JP" dirty="0"/>
            </a:br>
            <a:r>
              <a:rPr kumimoji="1" lang="ja-JP" altLang="en-US" dirty="0"/>
              <a:t>　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　ココカラダイアリー</a:t>
            </a:r>
            <a:endParaRPr kumimoji="1" lang="en-US" altLang="ja-JP" dirty="0"/>
          </a:p>
          <a:p>
            <a:r>
              <a:rPr lang="ja-JP" altLang="en-US" dirty="0"/>
              <a:t>　　</a:t>
            </a:r>
            <a:r>
              <a:rPr lang="en-US" altLang="ja-JP" dirty="0" err="1"/>
              <a:t>Deeplink</a:t>
            </a:r>
            <a:r>
              <a:rPr lang="ja-JP" altLang="en-US" dirty="0"/>
              <a:t>で設定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dirty="0"/>
              <a:t>　イベントに参加するは削除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en-US" altLang="ja-JP" b="1" dirty="0" err="1"/>
              <a:t>NoCodeJ</a:t>
            </a:r>
            <a:r>
              <a:rPr lang="ja-JP" altLang="en-US" b="1" dirty="0"/>
              <a:t>と豊能町とも相談</a:t>
            </a:r>
            <a:endParaRPr kumimoji="1" lang="ja-JP" altLang="en-US" b="1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61BA2DD-075F-48B6-9CA7-AA9AE54CA3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581" t="17895" r="11653" b="8316"/>
          <a:stretch/>
        </p:blipFill>
        <p:spPr>
          <a:xfrm>
            <a:off x="2851532" y="1232116"/>
            <a:ext cx="2409986" cy="483547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3DACC3B-BAE6-44DB-BFFB-47AA173881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437" t="26212" r="28813" b="16003"/>
          <a:stretch/>
        </p:blipFill>
        <p:spPr>
          <a:xfrm>
            <a:off x="9846508" y="802859"/>
            <a:ext cx="1305171" cy="2162013"/>
          </a:xfrm>
          <a:prstGeom prst="rect">
            <a:avLst/>
          </a:prstGeom>
        </p:spPr>
      </p:pic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00CFDD80-17F6-46DB-BCA9-2AAF85B6452F}"/>
              </a:ext>
            </a:extLst>
          </p:cNvPr>
          <p:cNvCxnSpPr/>
          <p:nvPr/>
        </p:nvCxnSpPr>
        <p:spPr>
          <a:xfrm flipH="1">
            <a:off x="4401519" y="1286360"/>
            <a:ext cx="1340603" cy="751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855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EDA11A4-92B7-48FA-87CE-A370A74CE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557587" y="529392"/>
            <a:ext cx="5143500" cy="68580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8089080-C959-4C65-9C84-297D4AF86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229" y="1305428"/>
            <a:ext cx="3911266" cy="5215022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18D1114-0901-418F-9CA8-CFCF7EC40501}"/>
              </a:ext>
            </a:extLst>
          </p:cNvPr>
          <p:cNvSpPr txBox="1"/>
          <p:nvPr/>
        </p:nvSpPr>
        <p:spPr>
          <a:xfrm>
            <a:off x="468229" y="709864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産経新聞　</a:t>
            </a:r>
            <a:r>
              <a:rPr kumimoji="1" lang="en-US" altLang="ja-JP" dirty="0"/>
              <a:t>2022</a:t>
            </a:r>
            <a:r>
              <a:rPr kumimoji="1" lang="ja-JP" altLang="en-US" dirty="0"/>
              <a:t>年</a:t>
            </a:r>
            <a:r>
              <a:rPr kumimoji="1" lang="en-US" altLang="ja-JP" dirty="0"/>
              <a:t>1</a:t>
            </a:r>
            <a:r>
              <a:rPr kumimoji="1" lang="ja-JP" altLang="en-US" dirty="0"/>
              <a:t>月</a:t>
            </a:r>
            <a:r>
              <a:rPr kumimoji="1" lang="en-US" altLang="ja-JP" dirty="0"/>
              <a:t>6</a:t>
            </a:r>
            <a:r>
              <a:rPr kumimoji="1" lang="ja-JP" altLang="en-US" dirty="0"/>
              <a:t>日朝刊に豊能町の取り組み掲載</a:t>
            </a:r>
          </a:p>
        </p:txBody>
      </p:sp>
    </p:spTree>
    <p:extLst>
      <p:ext uri="{BB962C8B-B14F-4D97-AF65-F5344CB8AC3E}">
        <p14:creationId xmlns:p14="http://schemas.microsoft.com/office/powerpoint/2010/main" val="3871648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86664D9C-50A4-4F47-A5E5-0CFDEEF1F1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102" t="18486" r="14576" b="6662"/>
          <a:stretch/>
        </p:blipFill>
        <p:spPr>
          <a:xfrm>
            <a:off x="2850434" y="1239866"/>
            <a:ext cx="2355742" cy="4905214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E61B4D41-5633-4475-ADD6-0EAD7CCB77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59" y="683569"/>
            <a:ext cx="2170545" cy="3900174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21E19091-6D95-434B-B15F-0848A876470A}"/>
              </a:ext>
            </a:extLst>
          </p:cNvPr>
          <p:cNvSpPr/>
          <p:nvPr/>
        </p:nvSpPr>
        <p:spPr>
          <a:xfrm>
            <a:off x="2873681" y="683569"/>
            <a:ext cx="1372853" cy="30057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支援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453BBDD-623B-4DF7-93F1-B39A727A42EC}"/>
              </a:ext>
            </a:extLst>
          </p:cNvPr>
          <p:cNvSpPr txBox="1"/>
          <p:nvPr/>
        </p:nvSpPr>
        <p:spPr>
          <a:xfrm>
            <a:off x="5556142" y="833856"/>
            <a:ext cx="521969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健康</a:t>
            </a:r>
            <a:br>
              <a:rPr kumimoji="1" lang="en-US" altLang="ja-JP" dirty="0"/>
            </a:br>
            <a:r>
              <a:rPr kumimoji="1" lang="ja-JP" altLang="en-US" dirty="0"/>
              <a:t>　豊能町と相談</a:t>
            </a:r>
            <a:br>
              <a:rPr kumimoji="1" lang="en-US" altLang="ja-JP" dirty="0"/>
            </a:br>
            <a:r>
              <a:rPr kumimoji="1" lang="ja-JP" altLang="en-US" dirty="0"/>
              <a:t>　</a:t>
            </a:r>
            <a:endParaRPr kumimoji="1" lang="en-US" altLang="ja-JP" dirty="0"/>
          </a:p>
          <a:p>
            <a:r>
              <a:rPr lang="ja-JP" altLang="en-US" dirty="0"/>
              <a:t>　</a:t>
            </a:r>
            <a:r>
              <a:rPr lang="en-US" altLang="ja-JP" dirty="0" err="1"/>
              <a:t>CaSy</a:t>
            </a:r>
            <a:r>
              <a:rPr lang="ja-JP" altLang="en-US" dirty="0"/>
              <a:t>削除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　</a:t>
            </a:r>
            <a:r>
              <a:rPr lang="en-US" altLang="ja-JP" dirty="0"/>
              <a:t>ITSCOM</a:t>
            </a:r>
            <a:r>
              <a:rPr lang="ja-JP" altLang="en-US" dirty="0"/>
              <a:t>のサービスとも連携（</a:t>
            </a:r>
            <a:r>
              <a:rPr lang="en-US" altLang="ja-JP" dirty="0"/>
              <a:t>TVP</a:t>
            </a:r>
            <a:r>
              <a:rPr lang="ja-JP" altLang="en-US" dirty="0"/>
              <a:t>とも連携）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　災害時避難サービス</a:t>
            </a:r>
            <a:br>
              <a:rPr lang="en-US" altLang="ja-JP" dirty="0"/>
            </a:br>
            <a:r>
              <a:rPr lang="ja-JP" altLang="en-US" dirty="0"/>
              <a:t>　　</a:t>
            </a:r>
            <a:r>
              <a:rPr lang="en-US" altLang="ja-JP" dirty="0" err="1"/>
              <a:t>Deeplink</a:t>
            </a:r>
            <a:r>
              <a:rPr lang="ja-JP" altLang="en-US" dirty="0"/>
              <a:t>で接続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b="1" dirty="0"/>
              <a:t>豊能町と三井住友海上、</a:t>
            </a:r>
            <a:r>
              <a:rPr lang="en-US" altLang="ja-JP" b="1" dirty="0"/>
              <a:t>ITSCOM</a:t>
            </a:r>
            <a:r>
              <a:rPr lang="ja-JP" altLang="en-US" b="1" dirty="0"/>
              <a:t>とも相談</a:t>
            </a:r>
            <a:endParaRPr kumimoji="1" lang="ja-JP" altLang="en-US" b="1" dirty="0"/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00CFDD80-17F6-46DB-BCA9-2AAF85B6452F}"/>
              </a:ext>
            </a:extLst>
          </p:cNvPr>
          <p:cNvCxnSpPr/>
          <p:nvPr/>
        </p:nvCxnSpPr>
        <p:spPr>
          <a:xfrm flipH="1">
            <a:off x="4417017" y="1317357"/>
            <a:ext cx="1340603" cy="751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9780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61B4D41-5633-4475-ADD6-0EAD7CCB77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610" y="629325"/>
            <a:ext cx="2170545" cy="3900174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21E19091-6D95-434B-B15F-0848A876470A}"/>
              </a:ext>
            </a:extLst>
          </p:cNvPr>
          <p:cNvSpPr/>
          <p:nvPr/>
        </p:nvSpPr>
        <p:spPr>
          <a:xfrm>
            <a:off x="2865932" y="629325"/>
            <a:ext cx="1372853" cy="30057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支払</a:t>
            </a:r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67D8AED-6DAB-4B17-A8D9-F003FC9B16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06" t="15856" r="35530" b="26216"/>
          <a:stretch/>
        </p:blipFill>
        <p:spPr>
          <a:xfrm>
            <a:off x="2865932" y="1176697"/>
            <a:ext cx="4020650" cy="2854037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9B3022F-6290-422D-9DE5-B54FE3E0CC29}"/>
              </a:ext>
            </a:extLst>
          </p:cNvPr>
          <p:cNvSpPr txBox="1"/>
          <p:nvPr/>
        </p:nvSpPr>
        <p:spPr>
          <a:xfrm>
            <a:off x="7458409" y="944482"/>
            <a:ext cx="373531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支払</a:t>
            </a:r>
            <a:br>
              <a:rPr kumimoji="1" lang="en-US" altLang="ja-JP" dirty="0"/>
            </a:br>
            <a:r>
              <a:rPr kumimoji="1" lang="ja-JP" altLang="en-US" dirty="0"/>
              <a:t>　</a:t>
            </a:r>
            <a:r>
              <a:rPr kumimoji="1" lang="en-US" altLang="ja-JP" dirty="0"/>
              <a:t>DP</a:t>
            </a:r>
            <a:r>
              <a:rPr lang="ja-JP" altLang="en-US" dirty="0"/>
              <a:t>社のアプリにリンク</a:t>
            </a:r>
            <a:endParaRPr lang="en-US" altLang="ja-JP" dirty="0"/>
          </a:p>
          <a:p>
            <a:r>
              <a:rPr kumimoji="1" lang="ja-JP" altLang="en-US" dirty="0"/>
              <a:t>　今後は直接</a:t>
            </a:r>
            <a:r>
              <a:rPr kumimoji="1" lang="en-US" altLang="ja-JP" dirty="0"/>
              <a:t>QR</a:t>
            </a:r>
            <a:r>
              <a:rPr kumimoji="1" lang="ja-JP" altLang="en-US" dirty="0"/>
              <a:t>を利用</a:t>
            </a:r>
            <a:br>
              <a:rPr kumimoji="1" lang="en-US" altLang="ja-JP" dirty="0"/>
            </a:br>
            <a:r>
              <a:rPr kumimoji="1" lang="ja-JP" altLang="en-US" dirty="0"/>
              <a:t>　（</a:t>
            </a:r>
            <a:r>
              <a:rPr kumimoji="1" lang="en-US" altLang="ja-JP" dirty="0"/>
              <a:t>DP/NCJ</a:t>
            </a:r>
            <a:r>
              <a:rPr kumimoji="1" lang="ja-JP" altLang="en-US" dirty="0"/>
              <a:t>と段取り）</a:t>
            </a:r>
            <a:endParaRPr kumimoji="1" lang="en-US" altLang="ja-JP" dirty="0"/>
          </a:p>
          <a:p>
            <a:r>
              <a:rPr lang="ja-JP" altLang="en-US" dirty="0"/>
              <a:t>　</a:t>
            </a:r>
            <a:endParaRPr lang="en-US" altLang="ja-JP" dirty="0"/>
          </a:p>
          <a:p>
            <a:r>
              <a:rPr kumimoji="1" lang="ja-JP" altLang="en-US" dirty="0"/>
              <a:t>　現状</a:t>
            </a:r>
            <a:br>
              <a:rPr kumimoji="1" lang="en-US" altLang="ja-JP" dirty="0"/>
            </a:br>
            <a:r>
              <a:rPr kumimoji="1" lang="ja-JP" altLang="en-US" dirty="0"/>
              <a:t>　　</a:t>
            </a:r>
            <a:r>
              <a:rPr kumimoji="1" lang="en-US" altLang="ja-JP" dirty="0"/>
              <a:t>DP</a:t>
            </a:r>
            <a:r>
              <a:rPr kumimoji="1" lang="ja-JP" altLang="en-US" dirty="0"/>
              <a:t>の地域通貨と</a:t>
            </a:r>
            <a:r>
              <a:rPr kumimoji="1" lang="en-US" altLang="ja-JP" dirty="0"/>
              <a:t>d</a:t>
            </a:r>
            <a:r>
              <a:rPr kumimoji="1" lang="ja-JP" altLang="en-US" dirty="0"/>
              <a:t>払いの</a:t>
            </a:r>
            <a:br>
              <a:rPr kumimoji="1" lang="en-US" altLang="ja-JP" dirty="0"/>
            </a:br>
            <a:r>
              <a:rPr kumimoji="1" lang="ja-JP" altLang="en-US" dirty="0"/>
              <a:t>　　リンクが貼れるか</a:t>
            </a:r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b="1" dirty="0"/>
              <a:t>豊能町と</a:t>
            </a:r>
            <a:r>
              <a:rPr lang="en-US" altLang="ja-JP" b="1" dirty="0"/>
              <a:t>DP/NCJ/</a:t>
            </a:r>
            <a:r>
              <a:rPr lang="ja-JP" altLang="en-US" b="1" dirty="0"/>
              <a:t>ドコモとも相談</a:t>
            </a:r>
            <a:endParaRPr kumimoji="1" lang="ja-JP" altLang="en-US" b="1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2F82C17-E989-480C-989C-7FBAFD3EEADE}"/>
              </a:ext>
            </a:extLst>
          </p:cNvPr>
          <p:cNvSpPr txBox="1"/>
          <p:nvPr/>
        </p:nvSpPr>
        <p:spPr>
          <a:xfrm>
            <a:off x="5680129" y="5656881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アンケート回答者へ地域ポイントで対応可能かも検討</a:t>
            </a:r>
          </a:p>
        </p:txBody>
      </p:sp>
    </p:spTree>
    <p:extLst>
      <p:ext uri="{BB962C8B-B14F-4D97-AF65-F5344CB8AC3E}">
        <p14:creationId xmlns:p14="http://schemas.microsoft.com/office/powerpoint/2010/main" val="3720816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61B4D41-5633-4475-ADD6-0EAD7CCB77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60" y="644822"/>
            <a:ext cx="2170545" cy="3900174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21E19091-6D95-434B-B15F-0848A876470A}"/>
              </a:ext>
            </a:extLst>
          </p:cNvPr>
          <p:cNvSpPr/>
          <p:nvPr/>
        </p:nvSpPr>
        <p:spPr>
          <a:xfrm>
            <a:off x="2858182" y="644822"/>
            <a:ext cx="1372853" cy="30057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予約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9B3022F-6290-422D-9DE5-B54FE3E0CC29}"/>
              </a:ext>
            </a:extLst>
          </p:cNvPr>
          <p:cNvSpPr txBox="1"/>
          <p:nvPr/>
        </p:nvSpPr>
        <p:spPr>
          <a:xfrm>
            <a:off x="5505621" y="660320"/>
            <a:ext cx="565250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予約</a:t>
            </a:r>
            <a:br>
              <a:rPr kumimoji="1" lang="en-US" altLang="ja-JP" dirty="0"/>
            </a:br>
            <a:r>
              <a:rPr kumimoji="1" lang="ja-JP" altLang="en-US" dirty="0"/>
              <a:t>　リビングラボの予約</a:t>
            </a:r>
            <a:endParaRPr kumimoji="1" lang="en-US" altLang="ja-JP" dirty="0"/>
          </a:p>
          <a:p>
            <a:endParaRPr lang="en-US" altLang="ja-JP" dirty="0"/>
          </a:p>
          <a:p>
            <a:r>
              <a:rPr lang="ja-JP" altLang="en-US" dirty="0"/>
              <a:t>　　</a:t>
            </a:r>
            <a:r>
              <a:rPr lang="en-US" altLang="ja-JP" dirty="0" err="1"/>
              <a:t>NoCode</a:t>
            </a:r>
            <a:r>
              <a:rPr lang="ja-JP" altLang="en-US" dirty="0"/>
              <a:t>トレーニングで作ったマッチングアプリ</a:t>
            </a:r>
            <a:endParaRPr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　その他予約する内容を豊能町とも相談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　コミュニティは現状削除し、予約で一列</a:t>
            </a:r>
            <a:endParaRPr kumimoji="1" lang="en-US" altLang="ja-JP" dirty="0"/>
          </a:p>
          <a:p>
            <a:r>
              <a:rPr lang="ja-JP" altLang="en-US" dirty="0"/>
              <a:t>　　</a:t>
            </a:r>
            <a:endParaRPr kumimoji="1" lang="en-US" altLang="ja-JP" dirty="0"/>
          </a:p>
          <a:p>
            <a:r>
              <a:rPr lang="ja-JP" altLang="en-US" b="1" dirty="0"/>
              <a:t>豊能町と</a:t>
            </a:r>
            <a:r>
              <a:rPr lang="en-US" altLang="ja-JP" b="1" dirty="0"/>
              <a:t>NCJ</a:t>
            </a:r>
            <a:r>
              <a:rPr lang="ja-JP" altLang="en-US" b="1" dirty="0"/>
              <a:t>とも相談</a:t>
            </a:r>
            <a:endParaRPr kumimoji="1" lang="ja-JP" altLang="en-US" b="1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A0206F5F-431B-4C29-8E2D-3811D48BB4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611" t="53962" r="6457" b="13401"/>
          <a:stretch/>
        </p:blipFill>
        <p:spPr>
          <a:xfrm>
            <a:off x="3006671" y="1286359"/>
            <a:ext cx="1454861" cy="213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566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61B4D41-5633-4475-ADD6-0EAD7CCB77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610" y="559577"/>
            <a:ext cx="2170545" cy="3900174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21E19091-6D95-434B-B15F-0848A876470A}"/>
              </a:ext>
            </a:extLst>
          </p:cNvPr>
          <p:cNvSpPr/>
          <p:nvPr/>
        </p:nvSpPr>
        <p:spPr>
          <a:xfrm>
            <a:off x="2865932" y="559577"/>
            <a:ext cx="1372853" cy="30057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お仕事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9B3022F-6290-422D-9DE5-B54FE3E0CC29}"/>
              </a:ext>
            </a:extLst>
          </p:cNvPr>
          <p:cNvSpPr txBox="1"/>
          <p:nvPr/>
        </p:nvSpPr>
        <p:spPr>
          <a:xfrm>
            <a:off x="5513371" y="575075"/>
            <a:ext cx="481734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お仕事</a:t>
            </a:r>
            <a:br>
              <a:rPr kumimoji="1" lang="en-US" altLang="ja-JP" dirty="0"/>
            </a:br>
            <a:r>
              <a:rPr kumimoji="1" lang="ja-JP" altLang="en-US" dirty="0"/>
              <a:t>　</a:t>
            </a:r>
            <a:endParaRPr kumimoji="1" lang="en-US" altLang="ja-JP" dirty="0"/>
          </a:p>
          <a:p>
            <a:r>
              <a:rPr kumimoji="1" lang="ja-JP" altLang="en-US" dirty="0"/>
              <a:t>　おてつたび</a:t>
            </a:r>
            <a:endParaRPr kumimoji="1" lang="en-US" altLang="ja-JP" dirty="0"/>
          </a:p>
          <a:p>
            <a:r>
              <a:rPr lang="ja-JP" altLang="en-US" dirty="0"/>
              <a:t>　　　仕事を提供する　初期登録　　</a:t>
            </a:r>
            <a:endParaRPr lang="en-US" altLang="ja-JP" dirty="0"/>
          </a:p>
          <a:p>
            <a:r>
              <a:rPr kumimoji="1" lang="ja-JP" altLang="en-US" dirty="0"/>
              <a:t>　　　仕事を選ぶ　</a:t>
            </a:r>
            <a:endParaRPr kumimoji="1" lang="en-US" altLang="ja-JP" dirty="0"/>
          </a:p>
          <a:p>
            <a:r>
              <a:rPr lang="ja-JP" altLang="en-US" dirty="0"/>
              <a:t>　　</a:t>
            </a:r>
            <a:r>
              <a:rPr lang="en-US" altLang="ja-JP" dirty="0"/>
              <a:t>URL</a:t>
            </a:r>
            <a:r>
              <a:rPr lang="ja-JP" altLang="en-US" dirty="0"/>
              <a:t>はおてつたびの</a:t>
            </a:r>
            <a:r>
              <a:rPr lang="en-US" altLang="ja-JP" dirty="0"/>
              <a:t>Web</a:t>
            </a:r>
            <a:r>
              <a:rPr lang="ja-JP" altLang="en-US" dirty="0"/>
              <a:t>とリンクさせる</a:t>
            </a:r>
            <a:endParaRPr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　地域支援のお仕事リスト</a:t>
            </a:r>
            <a:endParaRPr kumimoji="1" lang="en-US" altLang="ja-JP" dirty="0"/>
          </a:p>
          <a:p>
            <a:r>
              <a:rPr lang="ja-JP" altLang="en-US" dirty="0"/>
              <a:t>　　地域清掃　など</a:t>
            </a:r>
            <a:endParaRPr lang="en-US" altLang="ja-JP" dirty="0"/>
          </a:p>
          <a:p>
            <a:r>
              <a:rPr lang="ja-JP" altLang="en-US" dirty="0"/>
              <a:t>　</a:t>
            </a:r>
            <a:endParaRPr lang="en-US" altLang="ja-JP" dirty="0"/>
          </a:p>
          <a:p>
            <a:r>
              <a:rPr lang="ja-JP" altLang="en-US" dirty="0"/>
              <a:t>　</a:t>
            </a:r>
            <a:r>
              <a:rPr lang="ja-JP" altLang="en-US" b="1" dirty="0"/>
              <a:t>豊能町と相談</a:t>
            </a:r>
            <a:endParaRPr lang="en-US" altLang="ja-JP" b="1" dirty="0"/>
          </a:p>
          <a:p>
            <a:r>
              <a:rPr lang="ja-JP" altLang="en-US" b="1" dirty="0"/>
              <a:t>　　</a:t>
            </a:r>
            <a:r>
              <a:rPr lang="ja-JP" altLang="en-US" dirty="0"/>
              <a:t>地域ポイントと連携してインセンティブ</a:t>
            </a:r>
            <a:endParaRPr lang="en-US" altLang="ja-JP" dirty="0"/>
          </a:p>
          <a:p>
            <a:r>
              <a:rPr kumimoji="1" lang="ja-JP" altLang="en-US" dirty="0"/>
              <a:t>　　</a:t>
            </a:r>
            <a:endParaRPr kumimoji="1" lang="en-US" altLang="ja-JP" dirty="0"/>
          </a:p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8F40BFB-64A5-40ED-A01B-089449F909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72" t="53656" r="49343" b="16122"/>
          <a:stretch/>
        </p:blipFill>
        <p:spPr>
          <a:xfrm>
            <a:off x="2865932" y="1243083"/>
            <a:ext cx="1853302" cy="2392294"/>
          </a:xfrm>
          <a:prstGeom prst="rect">
            <a:avLst/>
          </a:prstGeom>
        </p:spPr>
      </p:pic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7384B31E-B64C-4FD8-AAF3-10677F96794C}"/>
              </a:ext>
            </a:extLst>
          </p:cNvPr>
          <p:cNvSpPr/>
          <p:nvPr/>
        </p:nvSpPr>
        <p:spPr>
          <a:xfrm>
            <a:off x="3574064" y="1983778"/>
            <a:ext cx="749963" cy="2014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00" dirty="0"/>
              <a:t>仕事を提供する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3502BCE0-AA49-4FC3-8E7F-82B29D57DD6D}"/>
              </a:ext>
            </a:extLst>
          </p:cNvPr>
          <p:cNvSpPr/>
          <p:nvPr/>
        </p:nvSpPr>
        <p:spPr>
          <a:xfrm>
            <a:off x="3574064" y="2228662"/>
            <a:ext cx="749963" cy="2014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00" dirty="0"/>
              <a:t>仕事をする</a:t>
            </a: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11E58438-16BB-4533-8882-2348FDFEC253}"/>
              </a:ext>
            </a:extLst>
          </p:cNvPr>
          <p:cNvSpPr/>
          <p:nvPr/>
        </p:nvSpPr>
        <p:spPr>
          <a:xfrm>
            <a:off x="4369230" y="1983778"/>
            <a:ext cx="547607" cy="2014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00" dirty="0"/>
              <a:t>初期登録</a:t>
            </a:r>
            <a:endParaRPr kumimoji="1" lang="ja-JP" altLang="en-US" sz="600" dirty="0"/>
          </a:p>
        </p:txBody>
      </p:sp>
    </p:spTree>
    <p:extLst>
      <p:ext uri="{BB962C8B-B14F-4D97-AF65-F5344CB8AC3E}">
        <p14:creationId xmlns:p14="http://schemas.microsoft.com/office/powerpoint/2010/main" val="33885483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61B4D41-5633-4475-ADD6-0EAD7CCB77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610" y="536330"/>
            <a:ext cx="2170545" cy="3900174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21E19091-6D95-434B-B15F-0848A876470A}"/>
              </a:ext>
            </a:extLst>
          </p:cNvPr>
          <p:cNvSpPr/>
          <p:nvPr/>
        </p:nvSpPr>
        <p:spPr>
          <a:xfrm>
            <a:off x="2865932" y="536330"/>
            <a:ext cx="1372853" cy="30057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お悩み相談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9B3022F-6290-422D-9DE5-B54FE3E0CC29}"/>
              </a:ext>
            </a:extLst>
          </p:cNvPr>
          <p:cNvSpPr txBox="1"/>
          <p:nvPr/>
        </p:nvSpPr>
        <p:spPr>
          <a:xfrm>
            <a:off x="5513371" y="551828"/>
            <a:ext cx="457048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お悩み相談</a:t>
            </a:r>
            <a:br>
              <a:rPr kumimoji="1" lang="en-US" altLang="ja-JP" dirty="0"/>
            </a:br>
            <a:r>
              <a:rPr kumimoji="1" lang="ja-JP" altLang="en-US" dirty="0"/>
              <a:t>　</a:t>
            </a:r>
            <a:endParaRPr kumimoji="1" lang="en-US" altLang="ja-JP" dirty="0"/>
          </a:p>
          <a:p>
            <a:r>
              <a:rPr kumimoji="1" lang="ja-JP" altLang="en-US" dirty="0"/>
              <a:t>　ロボットコンサル</a:t>
            </a:r>
            <a:endParaRPr kumimoji="1" lang="en-US" altLang="ja-JP" dirty="0"/>
          </a:p>
          <a:p>
            <a:r>
              <a:rPr lang="ja-JP" altLang="en-US" dirty="0"/>
              <a:t>　チャットボットを</a:t>
            </a:r>
            <a:r>
              <a:rPr lang="en-US" altLang="ja-JP" dirty="0"/>
              <a:t>URL</a:t>
            </a:r>
            <a:r>
              <a:rPr lang="ja-JP" altLang="en-US" dirty="0"/>
              <a:t>でリンク</a:t>
            </a:r>
            <a:endParaRPr lang="en-US" altLang="ja-JP" dirty="0"/>
          </a:p>
          <a:p>
            <a:endParaRPr kumimoji="1" lang="en-US" altLang="ja-JP" b="1" dirty="0"/>
          </a:p>
          <a:p>
            <a:r>
              <a:rPr lang="ja-JP" altLang="en-US" b="1" dirty="0"/>
              <a:t>　詳細はロボットコンサルと豊能町と相談</a:t>
            </a:r>
            <a:endParaRPr kumimoji="1" lang="en-US" altLang="ja-JP" b="1" dirty="0"/>
          </a:p>
          <a:p>
            <a:endParaRPr lang="en-US" altLang="ja-JP" dirty="0"/>
          </a:p>
          <a:p>
            <a:r>
              <a:rPr lang="ja-JP" altLang="en-US" dirty="0"/>
              <a:t>　</a:t>
            </a:r>
            <a:endParaRPr lang="en-US" altLang="ja-JP" dirty="0"/>
          </a:p>
          <a:p>
            <a:r>
              <a:rPr lang="ja-JP" altLang="en-US" dirty="0"/>
              <a:t>　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92455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61B4D41-5633-4475-ADD6-0EAD7CCB77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610" y="544079"/>
            <a:ext cx="2170545" cy="3900174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21E19091-6D95-434B-B15F-0848A876470A}"/>
              </a:ext>
            </a:extLst>
          </p:cNvPr>
          <p:cNvSpPr/>
          <p:nvPr/>
        </p:nvSpPr>
        <p:spPr>
          <a:xfrm>
            <a:off x="2865932" y="544079"/>
            <a:ext cx="1372853" cy="30057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/>
              <a:t>行政サービス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9B3022F-6290-422D-9DE5-B54FE3E0CC29}"/>
              </a:ext>
            </a:extLst>
          </p:cNvPr>
          <p:cNvSpPr txBox="1"/>
          <p:nvPr/>
        </p:nvSpPr>
        <p:spPr>
          <a:xfrm>
            <a:off x="5513371" y="559577"/>
            <a:ext cx="597150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行政サービス</a:t>
            </a:r>
            <a:br>
              <a:rPr kumimoji="1" lang="en-US" altLang="ja-JP" dirty="0"/>
            </a:br>
            <a:r>
              <a:rPr kumimoji="1" lang="ja-JP" altLang="en-US" dirty="0"/>
              <a:t>　</a:t>
            </a:r>
            <a:endParaRPr kumimoji="1" lang="en-US" altLang="ja-JP" dirty="0"/>
          </a:p>
          <a:p>
            <a:r>
              <a:rPr kumimoji="1" lang="ja-JP" altLang="en-US" dirty="0"/>
              <a:t>　アスコエパートナーズで作成した豊能町</a:t>
            </a:r>
            <a:r>
              <a:rPr kumimoji="1" lang="en-US" altLang="ja-JP" dirty="0"/>
              <a:t>Web</a:t>
            </a:r>
            <a:r>
              <a:rPr kumimoji="1" lang="ja-JP" altLang="en-US" dirty="0"/>
              <a:t>にリンク</a:t>
            </a:r>
            <a:endParaRPr kumimoji="1" lang="en-US" altLang="ja-JP" dirty="0"/>
          </a:p>
          <a:p>
            <a:r>
              <a:rPr lang="ja-JP" altLang="en-US" dirty="0"/>
              <a:t>　</a:t>
            </a:r>
            <a:endParaRPr kumimoji="1" lang="en-US" altLang="ja-JP" b="1" dirty="0"/>
          </a:p>
          <a:p>
            <a:r>
              <a:rPr lang="ja-JP" altLang="en-US" b="1" dirty="0"/>
              <a:t>　豊能町と</a:t>
            </a:r>
            <a:r>
              <a:rPr lang="en-US" altLang="ja-JP" b="1" dirty="0"/>
              <a:t>NEC</a:t>
            </a:r>
            <a:r>
              <a:rPr lang="ja-JP" altLang="en-US" b="1" dirty="0"/>
              <a:t>ネッツエスアイ、アスコエ</a:t>
            </a:r>
            <a:r>
              <a:rPr lang="en-US" altLang="ja-JP" b="1" dirty="0"/>
              <a:t>P</a:t>
            </a:r>
            <a:r>
              <a:rPr lang="ja-JP" altLang="en-US" b="1" dirty="0"/>
              <a:t>とも相談</a:t>
            </a:r>
            <a:endParaRPr kumimoji="1" lang="en-US" altLang="ja-JP" b="1" dirty="0"/>
          </a:p>
          <a:p>
            <a:endParaRPr lang="en-US" altLang="ja-JP" dirty="0"/>
          </a:p>
          <a:p>
            <a:r>
              <a:rPr lang="ja-JP" altLang="en-US" dirty="0"/>
              <a:t>　</a:t>
            </a:r>
            <a:endParaRPr lang="en-US" altLang="ja-JP" dirty="0"/>
          </a:p>
          <a:p>
            <a:r>
              <a:rPr lang="ja-JP" altLang="en-US" dirty="0"/>
              <a:t>　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480407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BFEDE0C-9851-4FB3-965E-20A85129B5CF}"/>
              </a:ext>
            </a:extLst>
          </p:cNvPr>
          <p:cNvSpPr txBox="1"/>
          <p:nvPr/>
        </p:nvSpPr>
        <p:spPr>
          <a:xfrm>
            <a:off x="1472011" y="61472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スマホ教室</a:t>
            </a:r>
          </a:p>
        </p:txBody>
      </p:sp>
      <p:pic>
        <p:nvPicPr>
          <p:cNvPr id="2050" name="Picture 2" descr="説明がありません">
            <a:extLst>
              <a:ext uri="{FF2B5EF4-FFF2-40B4-BE49-F238E27FC236}">
                <a16:creationId xmlns:a16="http://schemas.microsoft.com/office/drawing/2014/main" id="{965BA4BC-0453-44FA-ACEF-BE162B7BE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18" y="908686"/>
            <a:ext cx="3653309" cy="516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説明がありません">
            <a:extLst>
              <a:ext uri="{FF2B5EF4-FFF2-40B4-BE49-F238E27FC236}">
                <a16:creationId xmlns:a16="http://schemas.microsoft.com/office/drawing/2014/main" id="{15D5C24A-2134-48AA-B431-A00131BAD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143" y="908686"/>
            <a:ext cx="3653308" cy="516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321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8753EE3-E96A-45E8-A656-57C84BD92321}"/>
              </a:ext>
            </a:extLst>
          </p:cNvPr>
          <p:cNvSpPr txBox="1"/>
          <p:nvPr/>
        </p:nvSpPr>
        <p:spPr>
          <a:xfrm>
            <a:off x="278970" y="674704"/>
            <a:ext cx="1144549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▼日程（仮） </a:t>
            </a:r>
            <a:endParaRPr lang="en-US" altLang="ja-JP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  <a:p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1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月</a:t>
            </a:r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12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日（水）午前枠：</a:t>
            </a:r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10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時</a:t>
            </a:r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-12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時／午後枠：</a:t>
            </a:r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13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時</a:t>
            </a:r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-15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時　　</a:t>
            </a:r>
            <a:r>
              <a:rPr lang="ja-JP" altLang="en-US" sz="1600" dirty="0">
                <a:solidFill>
                  <a:srgbClr val="050505"/>
                </a:solidFill>
                <a:latin typeface="Segoe UI Historic" panose="020B0502040204020203" pitchFamily="34" charset="0"/>
              </a:rPr>
              <a:t>ドコモ</a:t>
            </a:r>
            <a:endParaRPr lang="en-US" altLang="ja-JP" sz="1600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  <a:p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1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月</a:t>
            </a:r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13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日（木）午前枠：</a:t>
            </a:r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10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時</a:t>
            </a:r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-12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時／午後枠：</a:t>
            </a:r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13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時</a:t>
            </a:r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-15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時 　　三井住友海上</a:t>
            </a:r>
            <a:endParaRPr lang="en-US" altLang="ja-JP" sz="1600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  <a:p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1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月</a:t>
            </a:r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14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日（金）午前枠：</a:t>
            </a:r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10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時</a:t>
            </a:r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-12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時／午後枠：</a:t>
            </a:r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13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時</a:t>
            </a:r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-15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時 　　</a:t>
            </a:r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NEC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ネッツエスアイ　（中央公民館：東地区）</a:t>
            </a:r>
            <a:endParaRPr lang="en-US" altLang="ja-JP" sz="1600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  <a:p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1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月</a:t>
            </a:r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19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日（水）午前枠：</a:t>
            </a:r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10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時</a:t>
            </a:r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-12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時／午後枠：</a:t>
            </a:r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13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時</a:t>
            </a:r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-15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時 　　関西電力</a:t>
            </a:r>
            <a:endParaRPr lang="en-US" altLang="ja-JP" sz="1600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  <a:p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1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月</a:t>
            </a:r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20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日（木）午前枠：</a:t>
            </a:r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10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時</a:t>
            </a:r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-12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時／午後枠：</a:t>
            </a:r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13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時</a:t>
            </a:r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-15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時 　　</a:t>
            </a:r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OZ1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（午後）</a:t>
            </a:r>
            <a:endParaRPr lang="en-US" altLang="ja-JP" sz="1600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  <a:p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1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月</a:t>
            </a:r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21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日（金）午前枠：</a:t>
            </a:r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10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時</a:t>
            </a:r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-12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時／午後枠：</a:t>
            </a:r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13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時</a:t>
            </a:r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-15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時 　</a:t>
            </a:r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  </a:t>
            </a:r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NEC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ネッツエスアイ</a:t>
            </a:r>
            <a:endParaRPr lang="en-US" altLang="ja-JP" sz="1600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  <a:p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1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月</a:t>
            </a:r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22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日（土）午後枠：</a:t>
            </a:r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14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時</a:t>
            </a:r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-16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時 </a:t>
            </a:r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※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午前はよろづ相談室 　 </a:t>
            </a:r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OZ1</a:t>
            </a:r>
          </a:p>
          <a:p>
            <a:endParaRPr lang="en-US" altLang="ja-JP" sz="1600" dirty="0">
              <a:solidFill>
                <a:srgbClr val="050505"/>
              </a:solidFill>
              <a:latin typeface="Segoe UI Historic" panose="020B0502040204020203" pitchFamily="34" charset="0"/>
            </a:endParaRPr>
          </a:p>
          <a:p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　　午前、午後</a:t>
            </a:r>
            <a:r>
              <a:rPr lang="en-US" altLang="ja-JP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2</a:t>
            </a:r>
            <a:r>
              <a:rPr lang="ja-JP" altLang="en-US" sz="1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回：企業説明はオンラインでも可能！</a:t>
            </a:r>
            <a:endParaRPr lang="en-US" altLang="ja-JP" sz="1600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  <a:p>
            <a:endParaRPr lang="en-US" altLang="ja-JP" dirty="0">
              <a:solidFill>
                <a:srgbClr val="050505"/>
              </a:solidFill>
              <a:latin typeface="Segoe UI Historic" panose="020B0502040204020203" pitchFamily="34" charset="0"/>
            </a:endParaRPr>
          </a:p>
          <a:p>
            <a:r>
              <a:rPr lang="ja-JP" altLang="en-US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▼注釈 </a:t>
            </a:r>
            <a:r>
              <a:rPr lang="en-US" altLang="ja-JP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※</a:t>
            </a:r>
            <a:r>
              <a:rPr lang="ja-JP" altLang="en-US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上記のうち、いずれかの</a:t>
            </a:r>
            <a:r>
              <a:rPr lang="en-US" altLang="ja-JP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1</a:t>
            </a:r>
            <a:r>
              <a:rPr lang="ja-JP" altLang="en-US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日を中央公民館にて開催。</a:t>
            </a:r>
            <a:br>
              <a:rPr lang="en-US" altLang="ja-JP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</a:br>
            <a:r>
              <a:rPr lang="ja-JP" altLang="en-US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　　　　それ以外はすべて「ときわ台オアシス」にて開催。 </a:t>
            </a:r>
            <a:br>
              <a:rPr lang="en-US" altLang="ja-JP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</a:br>
            <a:r>
              <a:rPr lang="ja-JP" altLang="en-US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　　　</a:t>
            </a:r>
            <a:r>
              <a:rPr lang="en-US" altLang="ja-JP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※</a:t>
            </a:r>
            <a:r>
              <a:rPr lang="ja-JP" altLang="en-US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よろづ相談室は「ときわ台オアシス」にて毎週土曜</a:t>
            </a:r>
            <a:r>
              <a:rPr lang="en-US" altLang="ja-JP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9:30</a:t>
            </a:r>
            <a:r>
              <a:rPr lang="ja-JP" altLang="en-US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ー正午</a:t>
            </a:r>
            <a:r>
              <a:rPr lang="en-US" altLang="ja-JP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12:00</a:t>
            </a:r>
            <a:r>
              <a:rPr lang="ja-JP" altLang="en-US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の午前営業。</a:t>
            </a:r>
            <a:br>
              <a:rPr lang="en-US" altLang="ja-JP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</a:br>
            <a:r>
              <a:rPr lang="ja-JP" altLang="en-US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　　　（年内は</a:t>
            </a:r>
            <a:r>
              <a:rPr lang="en-US" altLang="ja-JP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12</a:t>
            </a:r>
            <a:r>
              <a:rPr lang="ja-JP" altLang="en-US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月</a:t>
            </a:r>
            <a:r>
              <a:rPr lang="en-US" altLang="ja-JP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25</a:t>
            </a:r>
            <a:r>
              <a:rPr lang="ja-JP" altLang="en-US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日のみ、年始は</a:t>
            </a:r>
            <a:r>
              <a:rPr lang="en-US" altLang="ja-JP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1</a:t>
            </a:r>
            <a:r>
              <a:rPr lang="ja-JP" altLang="en-US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月</a:t>
            </a:r>
            <a:r>
              <a:rPr lang="en-US" altLang="ja-JP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8</a:t>
            </a:r>
            <a:r>
              <a:rPr lang="ja-JP" altLang="en-US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日からスタート）</a:t>
            </a:r>
            <a:endParaRPr lang="en-US" altLang="ja-JP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  <a:p>
            <a:endParaRPr lang="en-US" altLang="ja-JP" dirty="0">
              <a:solidFill>
                <a:srgbClr val="050505"/>
              </a:solidFill>
              <a:latin typeface="Segoe UI Historic" panose="020B0502040204020203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F5A892D-1DB7-438E-BCE5-C4CDF7DE85BE}"/>
              </a:ext>
            </a:extLst>
          </p:cNvPr>
          <p:cNvSpPr txBox="1"/>
          <p:nvPr/>
        </p:nvSpPr>
        <p:spPr>
          <a:xfrm>
            <a:off x="1472011" y="61472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スマホ教室　第</a:t>
            </a:r>
            <a:r>
              <a:rPr lang="en-US" altLang="ja-JP" dirty="0">
                <a:solidFill>
                  <a:schemeClr val="bg1"/>
                </a:solidFill>
              </a:rPr>
              <a:t>2</a:t>
            </a:r>
            <a:r>
              <a:rPr lang="ja-JP" altLang="en-US" dirty="0">
                <a:solidFill>
                  <a:schemeClr val="bg1"/>
                </a:solidFill>
              </a:rPr>
              <a:t>回</a:t>
            </a:r>
          </a:p>
        </p:txBody>
      </p:sp>
    </p:spTree>
    <p:extLst>
      <p:ext uri="{BB962C8B-B14F-4D97-AF65-F5344CB8AC3E}">
        <p14:creationId xmlns:p14="http://schemas.microsoft.com/office/powerpoint/2010/main" val="7135425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説明がありません">
            <a:extLst>
              <a:ext uri="{FF2B5EF4-FFF2-40B4-BE49-F238E27FC236}">
                <a16:creationId xmlns:a16="http://schemas.microsoft.com/office/drawing/2014/main" id="{744772DF-7CE5-4BC8-B863-24541D802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60" y="785089"/>
            <a:ext cx="4278688" cy="586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CA666AF-B23D-45AF-9BF8-55A7803801AB}"/>
              </a:ext>
            </a:extLst>
          </p:cNvPr>
          <p:cNvSpPr txBox="1"/>
          <p:nvPr/>
        </p:nvSpPr>
        <p:spPr>
          <a:xfrm>
            <a:off x="1472011" y="61472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 err="1">
                <a:solidFill>
                  <a:schemeClr val="bg1"/>
                </a:solidFill>
              </a:rPr>
              <a:t>NoCode</a:t>
            </a:r>
            <a:r>
              <a:rPr lang="ja-JP" altLang="en-US" dirty="0">
                <a:solidFill>
                  <a:schemeClr val="bg1"/>
                </a:solidFill>
              </a:rPr>
              <a:t>教室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C9A58B4-9385-4259-A1DF-AD050492D735}"/>
              </a:ext>
            </a:extLst>
          </p:cNvPr>
          <p:cNvSpPr txBox="1"/>
          <p:nvPr/>
        </p:nvSpPr>
        <p:spPr>
          <a:xfrm>
            <a:off x="4849091" y="785089"/>
            <a:ext cx="6532558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豊能町住民を中心に</a:t>
            </a:r>
            <a:r>
              <a:rPr kumimoji="1" lang="en-US" altLang="ja-JP" dirty="0" err="1"/>
              <a:t>NoCode</a:t>
            </a:r>
            <a:r>
              <a:rPr kumimoji="1" lang="ja-JP" altLang="en-US" dirty="0"/>
              <a:t>トレーニング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　トレーニング内容は「情報共有アプリ」（マッチング）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　参加者</a:t>
            </a:r>
            <a:endParaRPr kumimoji="1" lang="en-US" altLang="ja-JP" dirty="0"/>
          </a:p>
          <a:p>
            <a:r>
              <a:rPr kumimoji="1" lang="ja-JP" altLang="en-US" dirty="0"/>
              <a:t>　　豊能町住民</a:t>
            </a:r>
            <a:br>
              <a:rPr kumimoji="1" lang="en-US" altLang="ja-JP" dirty="0"/>
            </a:br>
            <a:r>
              <a:rPr kumimoji="1" lang="ja-JP" altLang="en-US" dirty="0"/>
              <a:t>　　豊能町役場</a:t>
            </a:r>
            <a:br>
              <a:rPr kumimoji="1" lang="en-US" altLang="ja-JP" dirty="0"/>
            </a:br>
            <a:r>
              <a:rPr kumimoji="1" lang="ja-JP" altLang="en-US" dirty="0"/>
              <a:t>　　豊能町関係・</a:t>
            </a:r>
            <a:r>
              <a:rPr kumimoji="1" lang="en-US" altLang="ja-JP" dirty="0"/>
              <a:t>CSPFC</a:t>
            </a:r>
            <a:r>
              <a:rPr kumimoji="1" lang="ja-JP" altLang="en-US" dirty="0"/>
              <a:t>関係大学の学生（</a:t>
            </a:r>
            <a:r>
              <a:rPr kumimoji="1" lang="en-US" altLang="ja-JP" dirty="0" err="1"/>
              <a:t>NoCode</a:t>
            </a:r>
            <a:r>
              <a:rPr kumimoji="1" lang="ja-JP" altLang="en-US" dirty="0"/>
              <a:t>継承者向け）</a:t>
            </a:r>
            <a:endParaRPr kumimoji="1" lang="en-US" altLang="ja-JP" dirty="0"/>
          </a:p>
          <a:p>
            <a:r>
              <a:rPr kumimoji="1" lang="ja-JP" altLang="en-US" dirty="0"/>
              <a:t>　　</a:t>
            </a:r>
            <a:r>
              <a:rPr kumimoji="1" lang="en-US" altLang="ja-JP" dirty="0"/>
              <a:t>CSPFC</a:t>
            </a:r>
            <a:r>
              <a:rPr kumimoji="1" lang="ja-JP" altLang="en-US" dirty="0"/>
              <a:t>参加企業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　定員</a:t>
            </a:r>
            <a:br>
              <a:rPr kumimoji="1" lang="en-US" altLang="ja-JP" dirty="0"/>
            </a:br>
            <a:r>
              <a:rPr kumimoji="1" lang="ja-JP" altLang="en-US" dirty="0"/>
              <a:t>　　１クラス　</a:t>
            </a:r>
            <a:r>
              <a:rPr kumimoji="1" lang="en-US" altLang="ja-JP" dirty="0"/>
              <a:t>20</a:t>
            </a:r>
            <a:r>
              <a:rPr kumimoji="1" lang="ja-JP" altLang="en-US" dirty="0"/>
              <a:t>名程度（</a:t>
            </a:r>
            <a:r>
              <a:rPr kumimoji="1" lang="en-US" altLang="ja-JP" dirty="0"/>
              <a:t>18</a:t>
            </a:r>
            <a:r>
              <a:rPr kumimoji="1" lang="ja-JP" altLang="en-US" dirty="0"/>
              <a:t>名）</a:t>
            </a:r>
            <a:endParaRPr kumimoji="1" lang="en-US" altLang="ja-JP" dirty="0"/>
          </a:p>
          <a:p>
            <a:r>
              <a:rPr kumimoji="1" lang="ja-JP" altLang="en-US" dirty="0"/>
              <a:t>　　　オンラインクラス予定（ハンズオンや</a:t>
            </a:r>
            <a:r>
              <a:rPr kumimoji="1" lang="en-US" altLang="ja-JP" dirty="0"/>
              <a:t>QA</a:t>
            </a:r>
            <a:r>
              <a:rPr kumimoji="1" lang="ja-JP" altLang="en-US" dirty="0"/>
              <a:t>は現地のみ）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　作りたいサービスイメージ</a:t>
            </a:r>
            <a:endParaRPr kumimoji="1" lang="en-US" altLang="ja-JP" dirty="0"/>
          </a:p>
          <a:p>
            <a:r>
              <a:rPr kumimoji="1" lang="ja-JP" altLang="en-US" dirty="0"/>
              <a:t>　　子供見守りアプリや施設予約、地域スーパーアプリなど</a:t>
            </a:r>
            <a:br>
              <a:rPr kumimoji="1" lang="en-US" altLang="ja-JP" dirty="0"/>
            </a:br>
            <a:r>
              <a:rPr kumimoji="1" lang="ja-JP" altLang="en-US" dirty="0"/>
              <a:t>　</a:t>
            </a:r>
            <a:endParaRPr kumimoji="1" lang="en-US" altLang="ja-JP" dirty="0"/>
          </a:p>
          <a:p>
            <a:r>
              <a:rPr kumimoji="1" lang="ja-JP" altLang="en-US" dirty="0"/>
              <a:t>　　</a:t>
            </a:r>
            <a:endParaRPr kumimoji="1" lang="en-US" altLang="ja-JP" dirty="0"/>
          </a:p>
          <a:p>
            <a:r>
              <a:rPr kumimoji="1" lang="ja-JP" altLang="en-US" dirty="0"/>
              <a:t>　</a:t>
            </a:r>
          </a:p>
        </p:txBody>
      </p:sp>
    </p:spTree>
    <p:extLst>
      <p:ext uri="{BB962C8B-B14F-4D97-AF65-F5344CB8AC3E}">
        <p14:creationId xmlns:p14="http://schemas.microsoft.com/office/powerpoint/2010/main" val="27439873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E25BF3B7-D00C-48FF-BF9A-514DAE83BB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1138563"/>
              </p:ext>
            </p:extLst>
          </p:nvPr>
        </p:nvGraphicFramePr>
        <p:xfrm>
          <a:off x="703936" y="725243"/>
          <a:ext cx="7579909" cy="5204038"/>
        </p:xfrm>
        <a:graphic>
          <a:graphicData uri="http://schemas.openxmlformats.org/drawingml/2006/table">
            <a:tbl>
              <a:tblPr/>
              <a:tblGrid>
                <a:gridCol w="456315">
                  <a:extLst>
                    <a:ext uri="{9D8B030D-6E8A-4147-A177-3AD203B41FA5}">
                      <a16:colId xmlns:a16="http://schemas.microsoft.com/office/drawing/2014/main" val="423180679"/>
                    </a:ext>
                  </a:extLst>
                </a:gridCol>
                <a:gridCol w="1360497">
                  <a:extLst>
                    <a:ext uri="{9D8B030D-6E8A-4147-A177-3AD203B41FA5}">
                      <a16:colId xmlns:a16="http://schemas.microsoft.com/office/drawing/2014/main" val="3780980505"/>
                    </a:ext>
                  </a:extLst>
                </a:gridCol>
                <a:gridCol w="1360497">
                  <a:extLst>
                    <a:ext uri="{9D8B030D-6E8A-4147-A177-3AD203B41FA5}">
                      <a16:colId xmlns:a16="http://schemas.microsoft.com/office/drawing/2014/main" val="3879097359"/>
                    </a:ext>
                  </a:extLst>
                </a:gridCol>
                <a:gridCol w="3278712">
                  <a:extLst>
                    <a:ext uri="{9D8B030D-6E8A-4147-A177-3AD203B41FA5}">
                      <a16:colId xmlns:a16="http://schemas.microsoft.com/office/drawing/2014/main" val="2524177076"/>
                    </a:ext>
                  </a:extLst>
                </a:gridCol>
                <a:gridCol w="1123888">
                  <a:extLst>
                    <a:ext uri="{9D8B030D-6E8A-4147-A177-3AD203B41FA5}">
                      <a16:colId xmlns:a16="http://schemas.microsoft.com/office/drawing/2014/main" val="682891856"/>
                    </a:ext>
                  </a:extLst>
                </a:gridCol>
              </a:tblGrid>
              <a:tr h="90653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No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企業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カテゴリ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質問内容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選択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1144806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CSPFC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豊能スマートシティアプリ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利用画面の見やすさ（文字）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１．見やすい</a:t>
                      </a:r>
                      <a:b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</a:b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２</a:t>
                      </a:r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.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大きくしてほしい</a:t>
                      </a:r>
                      <a:b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</a:b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３．小さくした欲しい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025530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豊能スマートシティアプリ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利用画面の見やすさ（ボタン）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１．見やすい</a:t>
                      </a:r>
                      <a:b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</a:b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２</a:t>
                      </a:r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.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大きくしてほしい</a:t>
                      </a:r>
                      <a:b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</a:b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３．小さくした欲しい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873810"/>
                  </a:ext>
                </a:extLst>
              </a:tr>
              <a:tr h="271959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豊能スマートシティアプリ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利用画面の見やすさ（カテゴリ数）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１．見やすい</a:t>
                      </a:r>
                      <a:b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</a:b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２</a:t>
                      </a:r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.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減らしてほしい</a:t>
                      </a:r>
                      <a:b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</a:b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３．増やしてほしい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0701047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必要な項目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イベント（豊能町からのイベントの案内）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１．必要</a:t>
                      </a:r>
                      <a:b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</a:b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２．不要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0488803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必要な項目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移動（交通手段）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１．必要</a:t>
                      </a:r>
                      <a:b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</a:b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２．不要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1918715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必要な項目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健康（ヘルスケアサービス）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１．必要</a:t>
                      </a:r>
                      <a:b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</a:b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２．不要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6918871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必要な項目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買物（買物支援や買物イベント）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１．必要</a:t>
                      </a:r>
                      <a:b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</a:b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２．不要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8681813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必要な項目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教育（スマホ教室、学校ツールなど）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１．必要</a:t>
                      </a:r>
                      <a:b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</a:b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２．不要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9927310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必要な項目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支援（見守りサービス、災害避難誘導など）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１．必要</a:t>
                      </a:r>
                      <a:b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</a:b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２．不要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6885947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必要な項目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Payment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（キャッシュレス、電子決済）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１．必要</a:t>
                      </a:r>
                      <a:b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</a:b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２．不要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6825523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必要な項目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予約サービス（スマホ教室や地域サービスや施設の予約）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１．必要</a:t>
                      </a:r>
                      <a:b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</a:b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２．不要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8255496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必要な項目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コミュニティ（地域でみんなでイベントを作る）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１．必要</a:t>
                      </a:r>
                      <a:b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</a:b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２．不要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5286136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必要な項目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お仕事をする（困っている人を支援する）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１．必要</a:t>
                      </a:r>
                      <a:b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</a:b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２．不要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7764452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必要な項目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お悩み相談（日々の悩み事をお伺いします）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１．必要</a:t>
                      </a:r>
                      <a:b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</a:b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２．不要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2063809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必要な項目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行政サービス（色々と自治体のサービスを簡単に受けれます）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１．必要</a:t>
                      </a:r>
                      <a:b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</a:b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２．不要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1535792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サービス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スマホ教室（難しさ）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１．分かりやすい</a:t>
                      </a:r>
                      <a:b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</a:b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２．難しい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9732700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サービス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よろず相談室（スマホやスマートシティで困ったら聞ける場所）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１．欲しい</a:t>
                      </a:r>
                      <a:b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</a:b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２．要らない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0788003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サービス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ヘルスケア（ウェアラブル）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１．欲しい</a:t>
                      </a:r>
                      <a:b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</a:b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２．要らない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8563067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サービス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スマートシティサービスを</a:t>
                      </a:r>
                      <a:r>
                        <a:rPr lang="en-US" altLang="ja-JP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TV</a:t>
                      </a: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で選びたい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１．欲しい</a:t>
                      </a:r>
                      <a:b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</a:b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２．要らない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053097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サービス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見守りタグ（子供や高齢者を見守るサービス）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１．欲しい</a:t>
                      </a:r>
                      <a:b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</a:b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２．要らない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5521703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サービス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スマートロック（デジタル鍵を使い、買物支援や見守り）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１．欲しい</a:t>
                      </a:r>
                      <a:b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</a:br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２．要らない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0962339"/>
                  </a:ext>
                </a:extLst>
              </a:tr>
              <a:tr h="181306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　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機器利用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スマートシティで使うツールの使い方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１．教えて欲しい</a:t>
                      </a:r>
                      <a:b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</a:br>
                      <a:r>
                        <a:rPr lang="ja-JP" alt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２．自分で調べる</a:t>
                      </a:r>
                    </a:p>
                  </a:txBody>
                  <a:tcPr marL="3626" marR="3626" marT="362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5867721"/>
                  </a:ext>
                </a:extLst>
              </a:tr>
            </a:tbl>
          </a:graphicData>
        </a:graphic>
      </p:graphicFrame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BFB8003-C38F-4CAB-9318-4208796C7E36}"/>
              </a:ext>
            </a:extLst>
          </p:cNvPr>
          <p:cNvSpPr txBox="1"/>
          <p:nvPr/>
        </p:nvSpPr>
        <p:spPr>
          <a:xfrm>
            <a:off x="1545336" y="7315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chemeClr val="bg1"/>
                </a:solidFill>
              </a:rPr>
              <a:t>アンケート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5117943-48B0-4371-9193-5710303BE0CB}"/>
              </a:ext>
            </a:extLst>
          </p:cNvPr>
          <p:cNvSpPr txBox="1"/>
          <p:nvPr/>
        </p:nvSpPr>
        <p:spPr>
          <a:xfrm>
            <a:off x="3029919" y="6212040"/>
            <a:ext cx="5147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12/27</a:t>
            </a:r>
            <a:r>
              <a:rPr kumimoji="1" lang="ja-JP" altLang="en-US"/>
              <a:t>までにアンケート</a:t>
            </a:r>
            <a:r>
              <a:rPr kumimoji="1" lang="ja-JP" altLang="en-US" dirty="0"/>
              <a:t>内容提出お願いします。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4954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9580AC9-609E-41D7-8673-0B9DA1B847FC}"/>
              </a:ext>
            </a:extLst>
          </p:cNvPr>
          <p:cNvSpPr txBox="1"/>
          <p:nvPr/>
        </p:nvSpPr>
        <p:spPr>
          <a:xfrm>
            <a:off x="309039" y="625373"/>
            <a:ext cx="8945990" cy="43396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ja-JP" sz="2400" b="1" dirty="0"/>
              <a:t>R4</a:t>
            </a:r>
            <a:r>
              <a:rPr lang="ja-JP" altLang="en-US" sz="2400" b="1" dirty="0"/>
              <a:t>年</a:t>
            </a:r>
            <a:r>
              <a:rPr lang="en-US" altLang="ja-JP" sz="2400" b="1" dirty="0"/>
              <a:t>CSPFC</a:t>
            </a:r>
            <a:r>
              <a:rPr lang="ja-JP" altLang="en-US" sz="2400" b="1" dirty="0"/>
              <a:t>の全体の動き</a:t>
            </a:r>
            <a:endParaRPr lang="en-US" altLang="ja-JP" sz="2400" b="1" dirty="0"/>
          </a:p>
          <a:p>
            <a:endParaRPr lang="en-US" altLang="ja-JP" sz="2400" b="1" dirty="0"/>
          </a:p>
          <a:p>
            <a:r>
              <a:rPr lang="ja-JP" altLang="en-US" sz="2400" b="1" dirty="0"/>
              <a:t>　CSPFC　月例会議</a:t>
            </a:r>
          </a:p>
          <a:p>
            <a:r>
              <a:rPr lang="ja-JP" altLang="en-US" dirty="0"/>
              <a:t>　　月初木曜日10：00～</a:t>
            </a:r>
            <a:endParaRPr lang="en-US" altLang="ja-JP" dirty="0"/>
          </a:p>
          <a:p>
            <a:r>
              <a:rPr lang="ja-JP" altLang="en-US" dirty="0"/>
              <a:t>　　　豊能町の取り組みを幅広く会員企業にしもらうための取り組み</a:t>
            </a:r>
            <a:endParaRPr lang="en-US" altLang="ja-JP" dirty="0"/>
          </a:p>
          <a:p>
            <a:r>
              <a:rPr lang="ja-JP" altLang="en-US" dirty="0"/>
              <a:t>　　　　・全体のサマリー</a:t>
            </a:r>
            <a:endParaRPr lang="en-US" altLang="ja-JP" dirty="0"/>
          </a:p>
          <a:p>
            <a:r>
              <a:rPr lang="ja-JP" altLang="en-US" dirty="0"/>
              <a:t>　　　　・各サービス</a:t>
            </a:r>
            <a:endParaRPr lang="en-US" altLang="ja-JP" dirty="0"/>
          </a:p>
          <a:p>
            <a:r>
              <a:rPr lang="en-US" altLang="ja-JP" dirty="0"/>
              <a:t>		</a:t>
            </a:r>
            <a:r>
              <a:rPr lang="ja-JP" altLang="en-US" dirty="0"/>
              <a:t>・豊能町からの横展開</a:t>
            </a:r>
          </a:p>
          <a:p>
            <a:endParaRPr lang="ja-JP" altLang="en-US" dirty="0"/>
          </a:p>
          <a:p>
            <a:r>
              <a:rPr lang="ja-JP" altLang="en-US" sz="2400" b="1" dirty="0"/>
              <a:t>　豊能定例会議</a:t>
            </a:r>
          </a:p>
          <a:p>
            <a:r>
              <a:rPr lang="ja-JP" altLang="en-US" dirty="0"/>
              <a:t>　　毎週木曜日10：00～</a:t>
            </a:r>
            <a:endParaRPr lang="en-US" altLang="ja-JP" dirty="0"/>
          </a:p>
          <a:p>
            <a:r>
              <a:rPr lang="ja-JP" altLang="en-US" dirty="0"/>
              <a:t>　　　豊能町における各サービスの段取りを中心に進捗報告会</a:t>
            </a:r>
            <a:endParaRPr lang="en-US" altLang="ja-JP" dirty="0"/>
          </a:p>
          <a:p>
            <a:r>
              <a:rPr lang="en-US" altLang="ja-JP" dirty="0"/>
              <a:t>		</a:t>
            </a:r>
            <a:r>
              <a:rPr lang="ja-JP" altLang="en-US" dirty="0"/>
              <a:t>・</a:t>
            </a:r>
            <a:r>
              <a:rPr lang="en-US" altLang="ja-JP" dirty="0"/>
              <a:t>3</a:t>
            </a:r>
            <a:r>
              <a:rPr lang="ja-JP" altLang="en-US" dirty="0"/>
              <a:t>月</a:t>
            </a:r>
            <a:r>
              <a:rPr lang="en-US" altLang="ja-JP" dirty="0"/>
              <a:t>11</a:t>
            </a:r>
            <a:r>
              <a:rPr lang="ja-JP" altLang="en-US" dirty="0"/>
              <a:t>日まで総務省案件</a:t>
            </a:r>
            <a:endParaRPr lang="en-US" altLang="ja-JP" dirty="0"/>
          </a:p>
          <a:p>
            <a:r>
              <a:rPr lang="en-US" altLang="ja-JP" dirty="0"/>
              <a:t>		</a:t>
            </a:r>
            <a:r>
              <a:rPr lang="ja-JP" altLang="en-US" dirty="0"/>
              <a:t>・豊能町を中心とした社会実証・実装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FAAFD63-34EE-4E9D-B60A-6F38EB2E1BD0}"/>
              </a:ext>
            </a:extLst>
          </p:cNvPr>
          <p:cNvSpPr txBox="1"/>
          <p:nvPr/>
        </p:nvSpPr>
        <p:spPr>
          <a:xfrm>
            <a:off x="4867275" y="324388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076090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566767A-64BC-4066-BF3F-F80741170E72}"/>
              </a:ext>
            </a:extLst>
          </p:cNvPr>
          <p:cNvSpPr txBox="1"/>
          <p:nvPr/>
        </p:nvSpPr>
        <p:spPr>
          <a:xfrm>
            <a:off x="322217" y="670415"/>
            <a:ext cx="9805056" cy="563231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kumimoji="1" lang="ja-JP" altLang="en-US" dirty="0"/>
              <a:t>福井県から来年度</a:t>
            </a:r>
            <a:r>
              <a:rPr kumimoji="1" lang="en-US" altLang="ja-JP" dirty="0"/>
              <a:t>CSPF</a:t>
            </a:r>
            <a:r>
              <a:rPr kumimoji="1" lang="ja-JP" altLang="en-US" dirty="0"/>
              <a:t>の導入に向けての要望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4</a:t>
            </a:r>
            <a:r>
              <a:rPr kumimoji="1" lang="ja-JP" altLang="en-US" dirty="0"/>
              <a:t>月</a:t>
            </a:r>
            <a:r>
              <a:rPr kumimoji="1" lang="en-US" altLang="ja-JP" dirty="0"/>
              <a:t>1</a:t>
            </a:r>
            <a:r>
              <a:rPr kumimoji="1" lang="ja-JP" altLang="en-US" dirty="0"/>
              <a:t>日の契約に向けて準備</a:t>
            </a:r>
            <a:endParaRPr kumimoji="1" lang="en-US" altLang="ja-JP" dirty="0"/>
          </a:p>
          <a:p>
            <a:r>
              <a:rPr kumimoji="1" lang="ja-JP" altLang="en-US" dirty="0"/>
              <a:t>　</a:t>
            </a:r>
            <a:r>
              <a:rPr kumimoji="1" lang="en-US" altLang="ja-JP" dirty="0"/>
              <a:t>1</a:t>
            </a:r>
            <a:r>
              <a:rPr kumimoji="1" lang="ja-JP" altLang="en-US" dirty="0"/>
              <a:t>月初旬～中旬には仕様書完成</a:t>
            </a:r>
          </a:p>
          <a:p>
            <a:r>
              <a:rPr kumimoji="1" lang="ja-JP" altLang="en-US" dirty="0"/>
              <a:t>　</a:t>
            </a:r>
            <a:r>
              <a:rPr kumimoji="1" lang="en-US" altLang="ja-JP" dirty="0"/>
              <a:t>2</a:t>
            </a:r>
            <a:r>
              <a:rPr kumimoji="1" lang="ja-JP" altLang="en-US" dirty="0"/>
              <a:t>月中旬に公告し（</a:t>
            </a:r>
            <a:r>
              <a:rPr kumimoji="1" lang="en-US" altLang="ja-JP" dirty="0"/>
              <a:t>WTO</a:t>
            </a:r>
            <a:r>
              <a:rPr kumimoji="1" lang="ja-JP" altLang="en-US" dirty="0"/>
              <a:t>案件）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CSPF</a:t>
            </a:r>
            <a:r>
              <a:rPr kumimoji="1" lang="ja-JP" altLang="en-US" dirty="0"/>
              <a:t>基本仕様</a:t>
            </a:r>
            <a:br>
              <a:rPr kumimoji="1" lang="en-US" altLang="ja-JP" dirty="0"/>
            </a:br>
            <a:r>
              <a:rPr kumimoji="1" lang="ja-JP" altLang="en-US" dirty="0"/>
              <a:t>　都市</a:t>
            </a:r>
            <a:r>
              <a:rPr kumimoji="1" lang="en-US" altLang="ja-JP" dirty="0"/>
              <a:t>OS</a:t>
            </a:r>
            <a:r>
              <a:rPr kumimoji="1" lang="ja-JP" altLang="en-US" dirty="0"/>
              <a:t>、</a:t>
            </a:r>
            <a:r>
              <a:rPr kumimoji="1" lang="en-US" altLang="ja-JP" dirty="0"/>
              <a:t>ID</a:t>
            </a:r>
            <a:r>
              <a:rPr kumimoji="1" lang="ja-JP" altLang="en-US" dirty="0"/>
              <a:t>管理、地域スーパーアプリ</a:t>
            </a:r>
            <a:br>
              <a:rPr kumimoji="1" lang="en-US" altLang="ja-JP" dirty="0"/>
            </a:br>
            <a:r>
              <a:rPr kumimoji="1" lang="ja-JP" altLang="en-US"/>
              <a:t>　　都市</a:t>
            </a:r>
            <a:r>
              <a:rPr kumimoji="1" lang="en-US" altLang="ja-JP" dirty="0"/>
              <a:t>OS</a:t>
            </a:r>
            <a:r>
              <a:rPr kumimoji="1" lang="ja-JP" altLang="en-US"/>
              <a:t>：　</a:t>
            </a:r>
            <a:r>
              <a:rPr kumimoji="1" lang="en-US" altLang="ja-JP" dirty="0"/>
              <a:t>JP-LINK</a:t>
            </a:r>
            <a:r>
              <a:rPr kumimoji="1" lang="ja-JP" altLang="en-US"/>
              <a:t>と</a:t>
            </a:r>
            <a:r>
              <a:rPr kumimoji="1" lang="en-US" altLang="ja-JP" dirty="0" err="1"/>
              <a:t>Symphonict</a:t>
            </a:r>
            <a:br>
              <a:rPr kumimoji="1" lang="en-US" altLang="ja-JP" dirty="0"/>
            </a:br>
            <a:r>
              <a:rPr kumimoji="1" lang="ja-JP" altLang="en-US" dirty="0"/>
              <a:t>　　</a:t>
            </a:r>
            <a:r>
              <a:rPr kumimoji="1" lang="en-US" altLang="ja-JP" dirty="0"/>
              <a:t>ID</a:t>
            </a:r>
            <a:r>
              <a:rPr kumimoji="1" lang="ja-JP" altLang="en-US"/>
              <a:t>管理：　</a:t>
            </a:r>
            <a:r>
              <a:rPr kumimoji="1" lang="en-US" altLang="ja-JP" dirty="0" err="1"/>
              <a:t>eKYC</a:t>
            </a:r>
            <a:r>
              <a:rPr kumimoji="1" lang="ja-JP" altLang="en-US"/>
              <a:t>含む</a:t>
            </a:r>
            <a:br>
              <a:rPr kumimoji="1" lang="en-US" altLang="ja-JP" dirty="0"/>
            </a:br>
            <a:r>
              <a:rPr kumimoji="1" lang="ja-JP" altLang="en-US"/>
              <a:t>　　地域</a:t>
            </a:r>
            <a:r>
              <a:rPr kumimoji="1" lang="en-US" altLang="ja-JP" dirty="0"/>
              <a:t>Ap</a:t>
            </a:r>
            <a:r>
              <a:rPr kumimoji="1" lang="ja-JP" altLang="en-US"/>
              <a:t>：　</a:t>
            </a:r>
            <a:r>
              <a:rPr kumimoji="1" lang="en-US" altLang="ja-JP" dirty="0" err="1"/>
              <a:t>NoCode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公告にでる仕様書は</a:t>
            </a:r>
            <a:r>
              <a:rPr kumimoji="1" lang="en-US" altLang="ja-JP" dirty="0"/>
              <a:t>CSPF</a:t>
            </a:r>
            <a:r>
              <a:rPr kumimoji="1" lang="ja-JP" altLang="en-US" dirty="0"/>
              <a:t>仕様書がベース</a:t>
            </a:r>
            <a:br>
              <a:rPr kumimoji="1" lang="en-US" altLang="ja-JP" dirty="0"/>
            </a:br>
            <a:r>
              <a:rPr kumimoji="1" lang="ja-JP" altLang="en-US" dirty="0"/>
              <a:t>サービスを提供したい企業は早めに連絡を事務局と</a:t>
            </a:r>
            <a:r>
              <a:rPr kumimoji="1" lang="en-US" altLang="ja-JP" dirty="0"/>
              <a:t>OZ1</a:t>
            </a:r>
            <a:r>
              <a:rPr kumimoji="1" lang="ja-JP" altLang="en-US" dirty="0"/>
              <a:t>江川宛にください。</a:t>
            </a:r>
            <a:br>
              <a:rPr kumimoji="1" lang="en-US" altLang="ja-JP" dirty="0"/>
            </a:br>
            <a:r>
              <a:rPr kumimoji="1" lang="ja-JP" altLang="en-US" dirty="0"/>
              <a:t>入札は</a:t>
            </a:r>
            <a:r>
              <a:rPr kumimoji="1" lang="en-US" altLang="ja-JP" dirty="0"/>
              <a:t>OZ1</a:t>
            </a:r>
            <a:r>
              <a:rPr kumimoji="1" lang="ja-JP" altLang="en-US" dirty="0"/>
              <a:t>が入ります。（</a:t>
            </a:r>
            <a:r>
              <a:rPr kumimoji="1" lang="en-US" altLang="ja-JP" dirty="0"/>
              <a:t>CSPFC</a:t>
            </a:r>
            <a:r>
              <a:rPr kumimoji="1" lang="ja-JP" altLang="en-US" dirty="0"/>
              <a:t>は協議会なので入札資格が取れない）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⇒現状福井県全域でサービス利用者は</a:t>
            </a:r>
            <a:r>
              <a:rPr kumimoji="1" lang="en-US" altLang="ja-JP" dirty="0"/>
              <a:t>26</a:t>
            </a:r>
            <a:r>
              <a:rPr kumimoji="1" lang="ja-JP" altLang="en-US" dirty="0"/>
              <a:t>万人のサービスと連携します。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/>
              <a:t>→参加企業：NECネッツエスアイ、NTTドコモ、NoCode Japan、SWAT　Mobility、イッツコム　</a:t>
            </a:r>
            <a:endParaRPr kumimoji="1" lang="en-US" altLang="ja-JP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20ADECF-99B6-4923-A095-848D70A8DF56}"/>
              </a:ext>
            </a:extLst>
          </p:cNvPr>
          <p:cNvSpPr txBox="1"/>
          <p:nvPr/>
        </p:nvSpPr>
        <p:spPr>
          <a:xfrm>
            <a:off x="1497874" y="113211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福井県からの要望</a:t>
            </a:r>
          </a:p>
        </p:txBody>
      </p:sp>
    </p:spTree>
    <p:extLst>
      <p:ext uri="{BB962C8B-B14F-4D97-AF65-F5344CB8AC3E}">
        <p14:creationId xmlns:p14="http://schemas.microsoft.com/office/powerpoint/2010/main" val="26214410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729BC07-7EE7-40E0-84CC-B97552AB98E9}"/>
              </a:ext>
            </a:extLst>
          </p:cNvPr>
          <p:cNvSpPr txBox="1"/>
          <p:nvPr/>
        </p:nvSpPr>
        <p:spPr>
          <a:xfrm>
            <a:off x="2967317" y="2835549"/>
            <a:ext cx="61093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dirty="0"/>
              <a:t>CSPFC</a:t>
            </a:r>
            <a:r>
              <a:rPr kumimoji="1" lang="ja-JP" altLang="en-US" sz="4400" b="1" dirty="0"/>
              <a:t>事務局からの案内</a:t>
            </a:r>
          </a:p>
        </p:txBody>
      </p:sp>
    </p:spTree>
    <p:extLst>
      <p:ext uri="{BB962C8B-B14F-4D97-AF65-F5344CB8AC3E}">
        <p14:creationId xmlns:p14="http://schemas.microsoft.com/office/powerpoint/2010/main" val="34035756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0A19114-4BBE-4773-B818-78906B10ADAD}"/>
              </a:ext>
            </a:extLst>
          </p:cNvPr>
          <p:cNvSpPr txBox="1"/>
          <p:nvPr/>
        </p:nvSpPr>
        <p:spPr>
          <a:xfrm>
            <a:off x="1588052" y="6405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 altLang="en-US">
                <a:solidFill>
                  <a:schemeClr val="bg1"/>
                </a:solidFill>
              </a:rPr>
              <a:t>豊能町定例会予定変更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DDBD661-C00B-496A-B71B-81EC57A1B4CE}"/>
              </a:ext>
            </a:extLst>
          </p:cNvPr>
          <p:cNvSpPr txBox="1"/>
          <p:nvPr/>
        </p:nvSpPr>
        <p:spPr>
          <a:xfrm>
            <a:off x="626579" y="957883"/>
            <a:ext cx="42892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8CCF960-8DFC-456A-BB60-21F6F9E0149F}"/>
              </a:ext>
            </a:extLst>
          </p:cNvPr>
          <p:cNvSpPr txBox="1"/>
          <p:nvPr/>
        </p:nvSpPr>
        <p:spPr>
          <a:xfrm>
            <a:off x="1365804" y="1487281"/>
            <a:ext cx="8397459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ja-JP" altLang="en-US"/>
              <a:t>2022年</a:t>
            </a:r>
            <a:endParaRPr lang="ja-JP" altLang="en-US" dirty="0"/>
          </a:p>
          <a:p>
            <a:r>
              <a:rPr lang="ja-JP" altLang="en-US"/>
              <a:t>　1月6日　　オンライン（CSPFC月例会）（進捗報告）</a:t>
            </a:r>
            <a:endParaRPr lang="ja-JP"/>
          </a:p>
          <a:p>
            <a:r>
              <a:rPr lang="ja-JP" altLang="en-US"/>
              <a:t>　　13日　　現地（豊能町役場）＋オンライン（分科会意見交換）</a:t>
            </a:r>
          </a:p>
          <a:p>
            <a:r>
              <a:rPr lang="ja-JP" altLang="en-US"/>
              <a:t>　　　　　　ユーベルホール下見</a:t>
            </a:r>
            <a:endParaRPr lang="ja-JP"/>
          </a:p>
          <a:p>
            <a:r>
              <a:rPr lang="ja-JP" altLang="en-US"/>
              <a:t>　　20日　　オンライン（進捗報告）</a:t>
            </a:r>
            <a:endParaRPr lang="ja-JP" altLang="en-US" dirty="0"/>
          </a:p>
          <a:p>
            <a:r>
              <a:rPr lang="ja-JP" altLang="en-US"/>
              <a:t>　　27日　　現地（豊能町役場）＋オンライン（分科会意見交換）</a:t>
            </a:r>
          </a:p>
          <a:p>
            <a:r>
              <a:rPr lang="ja-JP" altLang="en-US"/>
              <a:t>　　　　　　PM2:00～4:30　OSPF（りそなグループ大阪本社ビル）</a:t>
            </a:r>
            <a:endParaRPr lang="ja-JP"/>
          </a:p>
          <a:p>
            <a:endParaRPr lang="ja-JP" altLang="en-US" dirty="0"/>
          </a:p>
          <a:p>
            <a:r>
              <a:rPr lang="ja-JP" altLang="en-US"/>
              <a:t>　2月3日　　オンライン（CSPFC月例会）（進捗報告）</a:t>
            </a:r>
          </a:p>
          <a:p>
            <a:r>
              <a:rPr lang="ja-JP" altLang="en-US"/>
              <a:t>　　10日　　現地＋オンライン（分科会意見交換）</a:t>
            </a:r>
          </a:p>
          <a:p>
            <a:r>
              <a:rPr lang="ja-JP" altLang="en-US"/>
              <a:t>　　17日　　オンライン（進捗報告）</a:t>
            </a:r>
          </a:p>
          <a:p>
            <a:r>
              <a:rPr lang="ja-JP" altLang="en-US"/>
              <a:t>　　24日　　現地＋オンライン（分科会意見交換＆報告書取りまとめ）</a:t>
            </a:r>
          </a:p>
          <a:p>
            <a:r>
              <a:rPr lang="ja-JP" altLang="en-US" dirty="0"/>
              <a:t>　　　</a:t>
            </a:r>
          </a:p>
          <a:p>
            <a:r>
              <a:rPr lang="ja-JP" altLang="en-US"/>
              <a:t>　3月3日　　現地＋オンライン（CSPFC月例会）（報告書レビュー）</a:t>
            </a:r>
          </a:p>
          <a:p>
            <a:r>
              <a:rPr lang="ja-JP" altLang="en-US"/>
              <a:t>　　（5日　　健康寿命延伸フェスティバル）</a:t>
            </a:r>
            <a:endParaRPr lang="ja-JP" altLang="en-US" dirty="0"/>
          </a:p>
          <a:p>
            <a:r>
              <a:rPr lang="ja-JP" altLang="en-US"/>
              <a:t>　　10日　　オンライン（最終報告書レビュー）</a:t>
            </a:r>
          </a:p>
          <a:p>
            <a:r>
              <a:rPr lang="ja-JP" altLang="en-US"/>
              <a:t>　　（11日　　報告書＆経理処理提出日）　</a:t>
            </a:r>
          </a:p>
          <a:p>
            <a:r>
              <a:rPr lang="ja-JP" altLang="en-US"/>
              <a:t>　　　　　※3月は経理処理提出日の関係で1週目が現地となります。</a:t>
            </a:r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4F88EA-5DC1-434B-BEE2-C6AC7239850B}"/>
              </a:ext>
            </a:extLst>
          </p:cNvPr>
          <p:cNvSpPr txBox="1"/>
          <p:nvPr/>
        </p:nvSpPr>
        <p:spPr>
          <a:xfrm>
            <a:off x="627269" y="792922"/>
            <a:ext cx="851893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ja-JP" altLang="en-US"/>
              <a:t>　以下のように現地開催の日程を変更しました。</a:t>
            </a:r>
          </a:p>
          <a:p>
            <a:r>
              <a:rPr lang="ja-JP" altLang="en-US"/>
              <a:t>ホームページ用務予定表は変更済みなので、確認お願いします。</a:t>
            </a:r>
            <a:endParaRPr lang="ja-JP" altLang="en-US" dirty="0"/>
          </a:p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76992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DBBD1E5-3DA4-475F-9A62-F31308A07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22" y="570578"/>
            <a:ext cx="8468024" cy="613040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1E43D6D-3B74-4687-8A2A-CEC4AE22E4DB}"/>
              </a:ext>
            </a:extLst>
          </p:cNvPr>
          <p:cNvSpPr txBox="1"/>
          <p:nvPr/>
        </p:nvSpPr>
        <p:spPr>
          <a:xfrm>
            <a:off x="1472011" y="61472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chemeClr val="bg1"/>
                </a:solidFill>
              </a:rPr>
              <a:t>メーリングリスト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EF69BD2-473D-4193-8BD3-4A5B25BF1C8C}"/>
              </a:ext>
            </a:extLst>
          </p:cNvPr>
          <p:cNvSpPr txBox="1"/>
          <p:nvPr/>
        </p:nvSpPr>
        <p:spPr>
          <a:xfrm>
            <a:off x="8724384" y="931652"/>
            <a:ext cx="3467616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/>
              <a:t>豊能定例会が全ての基本</a:t>
            </a:r>
            <a:endParaRPr kumimoji="1" lang="en-US" altLang="ja-JP" sz="1600" dirty="0"/>
          </a:p>
          <a:p>
            <a:endParaRPr kumimoji="1" lang="en-US" altLang="ja-JP" sz="1600" dirty="0"/>
          </a:p>
          <a:p>
            <a:r>
              <a:rPr kumimoji="1" lang="ja-JP" altLang="en-US" sz="1600" dirty="0"/>
              <a:t>今後</a:t>
            </a:r>
            <a:r>
              <a:rPr kumimoji="1" lang="en-US" altLang="ja-JP" sz="1600" dirty="0"/>
              <a:t>all</a:t>
            </a:r>
            <a:r>
              <a:rPr kumimoji="1" lang="ja-JP" altLang="en-US" sz="1600" dirty="0"/>
              <a:t>でメンバーも参加</a:t>
            </a:r>
            <a:endParaRPr kumimoji="1" lang="en-US" altLang="ja-JP" sz="1600" dirty="0"/>
          </a:p>
          <a:p>
            <a:endParaRPr kumimoji="1" lang="en-US" altLang="ja-JP" sz="1600" dirty="0"/>
          </a:p>
          <a:p>
            <a:r>
              <a:rPr kumimoji="1" lang="ja-JP" altLang="en-US" sz="1600" dirty="0"/>
              <a:t>各自治体向けには</a:t>
            </a:r>
            <a:endParaRPr kumimoji="1" lang="en-US" altLang="ja-JP" sz="1600" dirty="0"/>
          </a:p>
          <a:p>
            <a:r>
              <a:rPr kumimoji="1" lang="ja-JP" altLang="en-US" sz="1600" dirty="0"/>
              <a:t>別分科会を設定し、個別対応</a:t>
            </a:r>
            <a:endParaRPr kumimoji="1" lang="en-US" altLang="ja-JP" sz="1600" dirty="0"/>
          </a:p>
          <a:p>
            <a:endParaRPr kumimoji="1" lang="en-US" altLang="ja-JP" sz="1600" dirty="0"/>
          </a:p>
          <a:p>
            <a:r>
              <a:rPr kumimoji="1" lang="ja-JP" altLang="en-US" sz="1600" dirty="0"/>
              <a:t>例：福井県</a:t>
            </a:r>
            <a:endParaRPr kumimoji="1" lang="en-US" altLang="ja-JP" sz="1600" dirty="0"/>
          </a:p>
          <a:p>
            <a:r>
              <a:rPr kumimoji="1" lang="ja-JP" altLang="en-US" sz="1600" dirty="0"/>
              <a:t>　福井ワーキング</a:t>
            </a:r>
            <a:endParaRPr kumimoji="1" lang="en-US" altLang="ja-JP" sz="1600" dirty="0"/>
          </a:p>
          <a:p>
            <a:r>
              <a:rPr kumimoji="1" lang="ja-JP" altLang="en-US" sz="1600" dirty="0"/>
              <a:t>　　</a:t>
            </a:r>
            <a:r>
              <a:rPr kumimoji="1" lang="en-US" altLang="ja-JP" sz="1600" dirty="0"/>
              <a:t>CSPFC</a:t>
            </a:r>
            <a:r>
              <a:rPr kumimoji="1" lang="ja-JP" altLang="en-US" sz="1600" dirty="0"/>
              <a:t>リーダー企業</a:t>
            </a:r>
            <a:br>
              <a:rPr kumimoji="1" lang="en-US" altLang="ja-JP" sz="1600" dirty="0"/>
            </a:br>
            <a:r>
              <a:rPr kumimoji="1" lang="ja-JP" altLang="en-US" sz="1600" dirty="0"/>
              <a:t>　　＋地元企業（各社</a:t>
            </a:r>
            <a:r>
              <a:rPr kumimoji="1" lang="en-US" altLang="ja-JP" sz="1600" dirty="0"/>
              <a:t>CSPF</a:t>
            </a:r>
            <a:r>
              <a:rPr kumimoji="1" lang="ja-JP" altLang="en-US" sz="1600" dirty="0"/>
              <a:t>参加要）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5E05DC0-4C43-4639-B266-869B53E9ACAD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 altLang="en-US"/>
              <a:t>テキストを入力</a:t>
            </a:r>
          </a:p>
        </p:txBody>
      </p:sp>
    </p:spTree>
    <p:extLst>
      <p:ext uri="{BB962C8B-B14F-4D97-AF65-F5344CB8AC3E}">
        <p14:creationId xmlns:p14="http://schemas.microsoft.com/office/powerpoint/2010/main" val="23107710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3C9E28-85BA-4C55-82F3-283BE5E03748}"/>
              </a:ext>
            </a:extLst>
          </p:cNvPr>
          <p:cNvSpPr txBox="1"/>
          <p:nvPr/>
        </p:nvSpPr>
        <p:spPr>
          <a:xfrm>
            <a:off x="1720312" y="2828441"/>
            <a:ext cx="184731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endParaRPr lang="en-US" altLang="ja-JP" sz="4000" dirty="0"/>
          </a:p>
        </p:txBody>
      </p:sp>
      <p:pic>
        <p:nvPicPr>
          <p:cNvPr id="5" name="図 5" descr="建物, ブラインド が含まれている画像&#10;&#10;説明は自動で生成されたものです">
            <a:extLst>
              <a:ext uri="{FF2B5EF4-FFF2-40B4-BE49-F238E27FC236}">
                <a16:creationId xmlns:a16="http://schemas.microsoft.com/office/drawing/2014/main" id="{1A4D3B0B-928B-4D58-BE48-B5FC99DBB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58" y="520640"/>
            <a:ext cx="11909284" cy="6259761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A0CB775-4F1D-4FB1-9641-B9C6238EF4F5}"/>
              </a:ext>
            </a:extLst>
          </p:cNvPr>
          <p:cNvSpPr txBox="1"/>
          <p:nvPr/>
        </p:nvSpPr>
        <p:spPr>
          <a:xfrm>
            <a:off x="1704512" y="79897"/>
            <a:ext cx="3666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chemeClr val="bg1"/>
                </a:solidFill>
              </a:rPr>
              <a:t>分科会メーリングリスト</a:t>
            </a:r>
          </a:p>
        </p:txBody>
      </p:sp>
    </p:spTree>
    <p:extLst>
      <p:ext uri="{BB962C8B-B14F-4D97-AF65-F5344CB8AC3E}">
        <p14:creationId xmlns:p14="http://schemas.microsoft.com/office/powerpoint/2010/main" val="7628352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B608636-5FBE-40C3-96C0-D5112DEBA3B8}"/>
              </a:ext>
            </a:extLst>
          </p:cNvPr>
          <p:cNvSpPr txBox="1"/>
          <p:nvPr/>
        </p:nvSpPr>
        <p:spPr>
          <a:xfrm>
            <a:off x="382554" y="839755"/>
            <a:ext cx="11162030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/>
              <a:t>とよのウォーキングアプリ</a:t>
            </a:r>
            <a:r>
              <a:rPr kumimoji="1" lang="en-US" altLang="ja-JP" sz="1400" dirty="0"/>
              <a:t>URL</a:t>
            </a:r>
          </a:p>
          <a:p>
            <a:r>
              <a:rPr kumimoji="1" lang="ja-JP" altLang="en-US" sz="1400" dirty="0"/>
              <a:t>　</a:t>
            </a:r>
            <a:r>
              <a:rPr kumimoji="1" lang="en-US" altLang="ja-JP" sz="1400" dirty="0"/>
              <a:t>URL</a:t>
            </a:r>
            <a:r>
              <a:rPr kumimoji="1" lang="ja-JP" altLang="en-US" sz="1400" dirty="0"/>
              <a:t>が難しいので、「とよのん」または「とよのんウォーキング」で</a:t>
            </a:r>
            <a:r>
              <a:rPr kumimoji="1" lang="en-US" altLang="ja-JP" sz="1400" dirty="0"/>
              <a:t>Appstore/</a:t>
            </a:r>
            <a:r>
              <a:rPr kumimoji="1" lang="en-US" altLang="ja-JP" sz="1400" dirty="0" err="1"/>
              <a:t>GooglePlay</a:t>
            </a:r>
            <a:r>
              <a:rPr kumimoji="1" lang="ja-JP" altLang="en-US" sz="1400" dirty="0"/>
              <a:t>検索</a:t>
            </a:r>
            <a:endParaRPr kumimoji="1" lang="en-US" altLang="ja-JP" sz="1400" dirty="0"/>
          </a:p>
          <a:p>
            <a:endParaRPr kumimoji="1" lang="en-US" altLang="ja-JP" sz="1400" dirty="0"/>
          </a:p>
          <a:p>
            <a:r>
              <a:rPr kumimoji="1" lang="ja-JP" altLang="en-US" sz="1400" dirty="0"/>
              <a:t>アンケートに関して</a:t>
            </a:r>
            <a:endParaRPr kumimoji="1" lang="en-US" altLang="ja-JP" sz="1400" dirty="0"/>
          </a:p>
          <a:p>
            <a:r>
              <a:rPr kumimoji="1" lang="ja-JP" altLang="en-US" sz="1400" dirty="0"/>
              <a:t>　＞アンケート質問内容の文字数</a:t>
            </a:r>
            <a:r>
              <a:rPr kumimoji="1" lang="en-US" altLang="ja-JP" sz="1400" dirty="0"/>
              <a:t>MAX</a:t>
            </a:r>
          </a:p>
          <a:p>
            <a:r>
              <a:rPr kumimoji="1" lang="ja-JP" altLang="en-US" sz="1400" dirty="0"/>
              <a:t>　　　質問文、回答文ともに以下の文字数を推奨します。</a:t>
            </a:r>
          </a:p>
          <a:p>
            <a:endParaRPr kumimoji="1" lang="ja-JP" altLang="en-US" sz="1400" dirty="0"/>
          </a:p>
          <a:p>
            <a:r>
              <a:rPr kumimoji="1" lang="ja-JP" altLang="en-US" sz="1400" dirty="0"/>
              <a:t>　　　優先順位１のパターン：見栄えが良い</a:t>
            </a:r>
          </a:p>
          <a:p>
            <a:r>
              <a:rPr kumimoji="1" lang="ja-JP" altLang="en-US" sz="1400" dirty="0"/>
              <a:t>　　　　</a:t>
            </a:r>
            <a:r>
              <a:rPr kumimoji="1" lang="en-US" altLang="ja-JP" sz="1400" dirty="0"/>
              <a:t>1</a:t>
            </a:r>
            <a:r>
              <a:rPr kumimoji="1" lang="ja-JP" altLang="en-US" sz="1400" dirty="0"/>
              <a:t>行目全角で</a:t>
            </a:r>
            <a:r>
              <a:rPr kumimoji="1" lang="en-US" altLang="ja-JP" sz="1400" dirty="0"/>
              <a:t>17</a:t>
            </a:r>
            <a:r>
              <a:rPr kumimoji="1" lang="ja-JP" altLang="en-US" sz="1400" dirty="0"/>
              <a:t>文字まで</a:t>
            </a:r>
          </a:p>
          <a:p>
            <a:endParaRPr kumimoji="1" lang="ja-JP" altLang="en-US" sz="1400" dirty="0"/>
          </a:p>
          <a:p>
            <a:r>
              <a:rPr kumimoji="1" lang="ja-JP" altLang="en-US" sz="1400" dirty="0"/>
              <a:t>　　　優先順位２のパターン：見栄えがまあまあよい</a:t>
            </a:r>
          </a:p>
          <a:p>
            <a:r>
              <a:rPr kumimoji="1" lang="ja-JP" altLang="en-US" sz="1400" dirty="0"/>
              <a:t>　　　　</a:t>
            </a:r>
            <a:r>
              <a:rPr kumimoji="1" lang="en-US" altLang="ja-JP" sz="1400" dirty="0"/>
              <a:t>1</a:t>
            </a:r>
            <a:r>
              <a:rPr kumimoji="1" lang="ja-JP" altLang="en-US" sz="1400" dirty="0"/>
              <a:t>行目全角で</a:t>
            </a:r>
            <a:r>
              <a:rPr kumimoji="1" lang="en-US" altLang="ja-JP" sz="1400" dirty="0"/>
              <a:t>17</a:t>
            </a:r>
            <a:r>
              <a:rPr kumimoji="1" lang="ja-JP" altLang="en-US" sz="1400" dirty="0"/>
              <a:t>文字まで</a:t>
            </a:r>
          </a:p>
          <a:p>
            <a:r>
              <a:rPr kumimoji="1" lang="ja-JP" altLang="en-US" sz="1400" dirty="0"/>
              <a:t>　　　　</a:t>
            </a:r>
            <a:r>
              <a:rPr kumimoji="1" lang="en-US" altLang="ja-JP" sz="1400" dirty="0"/>
              <a:t>2</a:t>
            </a:r>
            <a:r>
              <a:rPr kumimoji="1" lang="ja-JP" altLang="en-US" sz="1400" dirty="0"/>
              <a:t>行目全角で</a:t>
            </a:r>
            <a:r>
              <a:rPr kumimoji="1" lang="en-US" altLang="ja-JP" sz="1400" dirty="0"/>
              <a:t>9</a:t>
            </a:r>
            <a:r>
              <a:rPr kumimoji="1" lang="ja-JP" altLang="en-US" sz="1400" dirty="0"/>
              <a:t>文字まで</a:t>
            </a:r>
          </a:p>
          <a:p>
            <a:r>
              <a:rPr kumimoji="1" lang="ja-JP" altLang="en-US" sz="1400" dirty="0"/>
              <a:t>　　　　最大全角で</a:t>
            </a:r>
            <a:r>
              <a:rPr kumimoji="1" lang="en-US" altLang="ja-JP" sz="1400" dirty="0"/>
              <a:t>26</a:t>
            </a:r>
            <a:r>
              <a:rPr kumimoji="1" lang="ja-JP" altLang="en-US" sz="1400" dirty="0"/>
              <a:t>文字まで</a:t>
            </a:r>
          </a:p>
          <a:p>
            <a:endParaRPr kumimoji="1" lang="ja-JP" altLang="en-US" sz="1400" dirty="0"/>
          </a:p>
          <a:p>
            <a:r>
              <a:rPr kumimoji="1" lang="ja-JP" altLang="en-US" sz="1400" dirty="0"/>
              <a:t>　　　優先順位３のパターン：あまり見栄えがよくない</a:t>
            </a:r>
          </a:p>
          <a:p>
            <a:r>
              <a:rPr kumimoji="1" lang="ja-JP" altLang="en-US" sz="1400" dirty="0"/>
              <a:t>　　　　全角でおよそ</a:t>
            </a:r>
            <a:r>
              <a:rPr kumimoji="1" lang="en-US" altLang="ja-JP" sz="1400" dirty="0"/>
              <a:t>700</a:t>
            </a:r>
            <a:r>
              <a:rPr kumimoji="1" lang="ja-JP" altLang="en-US" sz="1400" dirty="0"/>
              <a:t>文字まで入りますが、できるだけ短い文としてください。</a:t>
            </a:r>
          </a:p>
          <a:p>
            <a:endParaRPr kumimoji="1" lang="ja-JP" altLang="en-US" sz="1400" dirty="0"/>
          </a:p>
          <a:p>
            <a:r>
              <a:rPr kumimoji="1" lang="ja-JP" altLang="en-US" sz="1400" dirty="0"/>
              <a:t>　＞アンケート締切日</a:t>
            </a:r>
          </a:p>
          <a:p>
            <a:r>
              <a:rPr kumimoji="1" lang="ja-JP" altLang="en-US" sz="1400" dirty="0"/>
              <a:t>　　　</a:t>
            </a:r>
            <a:r>
              <a:rPr kumimoji="1" lang="en-US" altLang="ja-JP" sz="1400" dirty="0"/>
              <a:t>12</a:t>
            </a:r>
            <a:r>
              <a:rPr kumimoji="1" lang="ja-JP" altLang="en-US" sz="1400" dirty="0"/>
              <a:t>月</a:t>
            </a:r>
            <a:r>
              <a:rPr kumimoji="1" lang="en-US" altLang="ja-JP" sz="1400" dirty="0"/>
              <a:t>27</a:t>
            </a:r>
            <a:r>
              <a:rPr kumimoji="1" lang="ja-JP" altLang="en-US" sz="1400" dirty="0"/>
              <a:t>日</a:t>
            </a:r>
            <a:r>
              <a:rPr kumimoji="1" lang="en-US" altLang="ja-JP" sz="1400" dirty="0"/>
              <a:t>24</a:t>
            </a:r>
            <a:r>
              <a:rPr kumimoji="1" lang="ja-JP" altLang="en-US" sz="1400" dirty="0"/>
              <a:t>時まで</a:t>
            </a:r>
          </a:p>
          <a:p>
            <a:r>
              <a:rPr kumimoji="1" lang="ja-JP" altLang="en-US" sz="1400" dirty="0"/>
              <a:t>　　（</a:t>
            </a:r>
            <a:r>
              <a:rPr kumimoji="1" lang="en-US" altLang="ja-JP" sz="1400" dirty="0"/>
              <a:t>12</a:t>
            </a:r>
            <a:r>
              <a:rPr kumimoji="1" lang="ja-JP" altLang="en-US" sz="1400" dirty="0"/>
              <a:t>月</a:t>
            </a:r>
            <a:r>
              <a:rPr kumimoji="1" lang="en-US" altLang="ja-JP" sz="1400" dirty="0"/>
              <a:t>28</a:t>
            </a:r>
            <a:r>
              <a:rPr kumimoji="1" lang="ja-JP" altLang="en-US" sz="1400" dirty="0"/>
              <a:t>日</a:t>
            </a:r>
            <a:r>
              <a:rPr kumimoji="1" lang="en-US" altLang="ja-JP" sz="1400" dirty="0"/>
              <a:t>15</a:t>
            </a:r>
            <a:r>
              <a:rPr kumimoji="1" lang="ja-JP" altLang="en-US" sz="1400" dirty="0"/>
              <a:t>時までに</a:t>
            </a:r>
            <a:r>
              <a:rPr kumimoji="1" lang="en-US" altLang="ja-JP" sz="1400" dirty="0" err="1"/>
              <a:t>NoCode</a:t>
            </a:r>
            <a:r>
              <a:rPr kumimoji="1" lang="en-US" altLang="ja-JP" sz="1400" dirty="0"/>
              <a:t> Japan</a:t>
            </a:r>
            <a:r>
              <a:rPr kumimoji="1" lang="ja-JP" altLang="en-US" sz="1400" dirty="0"/>
              <a:t>へ共有をお願いします）</a:t>
            </a:r>
            <a:endParaRPr kumimoji="1" lang="en-US" altLang="ja-JP" sz="1400" dirty="0"/>
          </a:p>
          <a:p>
            <a:endParaRPr kumimoji="1" lang="en-US" altLang="ja-JP" sz="1400" dirty="0"/>
          </a:p>
          <a:p>
            <a:r>
              <a:rPr kumimoji="1" lang="ja-JP" altLang="en-US" sz="1600" dirty="0">
                <a:solidFill>
                  <a:schemeClr val="accent6">
                    <a:lumMod val="75000"/>
                  </a:schemeClr>
                </a:solidFill>
              </a:rPr>
              <a:t>業務連絡</a:t>
            </a:r>
            <a:endParaRPr kumimoji="1" lang="en-US" altLang="ja-JP" sz="16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kumimoji="1" lang="ja-JP" altLang="en-US" sz="1600" dirty="0">
                <a:solidFill>
                  <a:schemeClr val="accent6">
                    <a:lumMod val="75000"/>
                  </a:schemeClr>
                </a:solidFill>
              </a:rPr>
              <a:t>　</a:t>
            </a:r>
            <a:r>
              <a:rPr kumimoji="1" lang="en-US" altLang="ja-JP" sz="1600" dirty="0" err="1">
                <a:solidFill>
                  <a:schemeClr val="accent6">
                    <a:lumMod val="75000"/>
                  </a:schemeClr>
                </a:solidFill>
              </a:rPr>
              <a:t>NoCodeJapan</a:t>
            </a:r>
            <a:r>
              <a:rPr kumimoji="1" lang="ja-JP" altLang="en-US" sz="1600" dirty="0">
                <a:solidFill>
                  <a:schemeClr val="accent6">
                    <a:lumMod val="75000"/>
                  </a:schemeClr>
                </a:solidFill>
              </a:rPr>
              <a:t>：　アンケートは</a:t>
            </a:r>
            <a:r>
              <a:rPr kumimoji="1" lang="en-US" altLang="ja-JP" sz="1600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kumimoji="1" lang="ja-JP" altLang="en-US" sz="1600" dirty="0">
                <a:solidFill>
                  <a:schemeClr val="accent6">
                    <a:lumMod val="75000"/>
                  </a:schemeClr>
                </a:solidFill>
              </a:rPr>
              <a:t>回目、</a:t>
            </a:r>
            <a:r>
              <a:rPr kumimoji="1" lang="en-US" altLang="ja-JP" sz="16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kumimoji="1" lang="ja-JP" altLang="en-US" sz="1600" dirty="0">
                <a:solidFill>
                  <a:schemeClr val="accent6">
                    <a:lumMod val="75000"/>
                  </a:schemeClr>
                </a:solidFill>
              </a:rPr>
              <a:t>回目、</a:t>
            </a:r>
            <a:r>
              <a:rPr kumimoji="1" lang="en-US" altLang="ja-JP" sz="16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kumimoji="1" lang="ja-JP" altLang="en-US" sz="1600" dirty="0">
                <a:solidFill>
                  <a:schemeClr val="accent6">
                    <a:lumMod val="75000"/>
                  </a:schemeClr>
                </a:solidFill>
              </a:rPr>
              <a:t>回目として全部残し、いつでも</a:t>
            </a:r>
            <a:r>
              <a:rPr kumimoji="1" lang="en-US" altLang="ja-JP" sz="1600" dirty="0">
                <a:solidFill>
                  <a:schemeClr val="accent6">
                    <a:lumMod val="75000"/>
                  </a:schemeClr>
                </a:solidFill>
              </a:rPr>
              <a:t>1-3</a:t>
            </a:r>
            <a:r>
              <a:rPr kumimoji="1" lang="ja-JP" altLang="en-US" sz="1600" dirty="0">
                <a:solidFill>
                  <a:schemeClr val="accent6">
                    <a:lumMod val="75000"/>
                  </a:schemeClr>
                </a:solidFill>
              </a:rPr>
              <a:t>が答えれるように手配お願いします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FA1CCC5-ADE5-4F3F-9FCB-8C28542510F6}"/>
              </a:ext>
            </a:extLst>
          </p:cNvPr>
          <p:cNvSpPr txBox="1"/>
          <p:nvPr/>
        </p:nvSpPr>
        <p:spPr>
          <a:xfrm>
            <a:off x="1513633" y="7775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その他案内</a:t>
            </a:r>
          </a:p>
        </p:txBody>
      </p:sp>
    </p:spTree>
    <p:extLst>
      <p:ext uri="{BB962C8B-B14F-4D97-AF65-F5344CB8AC3E}">
        <p14:creationId xmlns:p14="http://schemas.microsoft.com/office/powerpoint/2010/main" val="24830574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5023D10-F4F3-472C-91C8-33CAF548623A}"/>
              </a:ext>
            </a:extLst>
          </p:cNvPr>
          <p:cNvSpPr txBox="1"/>
          <p:nvPr/>
        </p:nvSpPr>
        <p:spPr>
          <a:xfrm>
            <a:off x="1704512" y="79897"/>
            <a:ext cx="3666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chemeClr val="bg1"/>
                </a:solidFill>
              </a:rPr>
              <a:t>分科会メンバーリスト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483C147-630F-4B5B-AB70-37F4DB98F297}"/>
              </a:ext>
            </a:extLst>
          </p:cNvPr>
          <p:cNvSpPr txBox="1"/>
          <p:nvPr/>
        </p:nvSpPr>
        <p:spPr>
          <a:xfrm>
            <a:off x="710213" y="780068"/>
            <a:ext cx="10458811" cy="55092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1600" dirty="0"/>
              <a:t>1</a:t>
            </a:r>
            <a:r>
              <a:rPr kumimoji="1" lang="ja-JP" altLang="en-US" sz="1600" dirty="0"/>
              <a:t>．見守り（</a:t>
            </a:r>
            <a:r>
              <a:rPr kumimoji="1" lang="en-US" altLang="ja-JP" sz="1600" dirty="0"/>
              <a:t>NEC</a:t>
            </a:r>
            <a:r>
              <a:rPr kumimoji="1" lang="ja-JP" altLang="en-US" sz="1600" dirty="0"/>
              <a:t>ネッツエスアイ）　　</a:t>
            </a:r>
            <a:r>
              <a:rPr kumimoji="1" lang="ja-JP" altLang="en-US" sz="1600" dirty="0">
                <a:highlight>
                  <a:srgbClr val="C0C0C0"/>
                </a:highlight>
              </a:rPr>
              <a:t>ビットキー</a:t>
            </a:r>
            <a:endParaRPr kumimoji="1" lang="en-US" altLang="ja-JP" sz="1600" dirty="0">
              <a:highlight>
                <a:srgbClr val="C0C0C0"/>
              </a:highlight>
            </a:endParaRPr>
          </a:p>
          <a:p>
            <a:endParaRPr kumimoji="1" lang="ja-JP" altLang="en-US" sz="1600" dirty="0"/>
          </a:p>
          <a:p>
            <a:pPr marL="342900" indent="-342900">
              <a:buAutoNum type="arabicPeriod" startAt="2"/>
            </a:pPr>
            <a:r>
              <a:rPr kumimoji="1" lang="ja-JP" altLang="en-US" sz="1600"/>
              <a:t>ヘルスケア（三井海上）　</a:t>
            </a:r>
            <a:r>
              <a:rPr lang="en-US" altLang="ja-JP" sz="1600" dirty="0">
                <a:effectLst/>
                <a:highlight>
                  <a:srgbClr val="C0C0C0"/>
                </a:highlight>
                <a:latin typeface="ＭＳ Ｐゴシック"/>
                <a:ea typeface="ＭＳ Ｐゴシック"/>
                <a:cs typeface="ＭＳ Ｐゴシック" panose="020B0600070205080204" pitchFamily="50" charset="-128"/>
              </a:rPr>
              <a:t>Green </a:t>
            </a:r>
            <a:r>
              <a:rPr lang="en-US" altLang="ja-JP" sz="1600" dirty="0" err="1">
                <a:effectLst/>
                <a:highlight>
                  <a:srgbClr val="C0C0C0"/>
                </a:highlight>
                <a:latin typeface="ＭＳ Ｐゴシック"/>
                <a:ea typeface="ＭＳ Ｐゴシック"/>
                <a:cs typeface="ＭＳ Ｐゴシック" panose="020B0600070205080204" pitchFamily="50" charset="-128"/>
              </a:rPr>
              <a:t>Bioanalytics</a:t>
            </a:r>
            <a:r>
              <a:rPr lang="ja-JP" altLang="en-US" sz="1600">
                <a:effectLst/>
                <a:latin typeface="ＭＳ Ｐゴシック"/>
                <a:ea typeface="ＭＳ Ｐゴシック"/>
                <a:cs typeface="ＭＳ Ｐゴシック" panose="020B0600070205080204" pitchFamily="50" charset="-128"/>
              </a:rPr>
              <a:t>　</a:t>
            </a:r>
            <a:r>
              <a:rPr lang="ja-JP" altLang="en-US" sz="1600">
                <a:effectLst/>
                <a:highlight>
                  <a:srgbClr val="C0C0C0"/>
                </a:highlight>
                <a:latin typeface="ＭＳ Ｐゴシック"/>
                <a:ea typeface="ＭＳ Ｐゴシック"/>
                <a:cs typeface="ＭＳ Ｐゴシック" panose="020B0600070205080204" pitchFamily="50" charset="-128"/>
              </a:rPr>
              <a:t>髙橋様</a:t>
            </a:r>
            <a:endParaRPr lang="en-US" altLang="ja-JP" sz="1600">
              <a:effectLst/>
              <a:highlight>
                <a:srgbClr val="C0C0C0"/>
              </a:highlight>
              <a:latin typeface="ＭＳ Ｐゴシック"/>
              <a:ea typeface="ＭＳ Ｐゴシック"/>
              <a:cs typeface="ＭＳ Ｐゴシック" panose="020B0600070205080204" pitchFamily="50" charset="-128"/>
            </a:endParaRPr>
          </a:p>
          <a:p>
            <a:endParaRPr kumimoji="1" lang="ja-JP" altLang="en-US" sz="1600" dirty="0"/>
          </a:p>
          <a:p>
            <a:pPr marL="342900" indent="-342900">
              <a:buAutoNum type="arabicPeriod" startAt="3"/>
            </a:pPr>
            <a:r>
              <a:rPr kumimoji="1" lang="ja-JP" altLang="en-US" sz="1600" dirty="0"/>
              <a:t>子育て（</a:t>
            </a:r>
            <a:r>
              <a:rPr kumimoji="1" lang="en-US" altLang="ja-JP" sz="1600" dirty="0"/>
              <a:t>NEC</a:t>
            </a:r>
            <a:r>
              <a:rPr kumimoji="1" lang="ja-JP" altLang="en-US" sz="1600" dirty="0"/>
              <a:t>ネッツエスアイ）</a:t>
            </a:r>
            <a:endParaRPr kumimoji="1" lang="en-US" altLang="ja-JP" sz="1600" dirty="0"/>
          </a:p>
          <a:p>
            <a:endParaRPr kumimoji="1" lang="ja-JP" altLang="en-US" sz="1600" dirty="0"/>
          </a:p>
          <a:p>
            <a:pPr marL="342900" indent="-342900">
              <a:buAutoNum type="arabicPeriod" startAt="4"/>
            </a:pPr>
            <a:r>
              <a:rPr kumimoji="1" lang="ja-JP" altLang="en-US" sz="1600" dirty="0"/>
              <a:t>買物支援（三井住友）　</a:t>
            </a:r>
            <a:r>
              <a:rPr kumimoji="1" lang="ja-JP" altLang="en-US" sz="1600" dirty="0">
                <a:highlight>
                  <a:srgbClr val="C0C0C0"/>
                </a:highlight>
              </a:rPr>
              <a:t>ビットキー</a:t>
            </a:r>
            <a:endParaRPr kumimoji="1" lang="en-US" altLang="ja-JP" sz="1600" dirty="0">
              <a:highlight>
                <a:srgbClr val="C0C0C0"/>
              </a:highlight>
            </a:endParaRPr>
          </a:p>
          <a:p>
            <a:endParaRPr kumimoji="1" lang="ja-JP" altLang="en-US" sz="1600" dirty="0"/>
          </a:p>
          <a:p>
            <a:pPr marL="342900" indent="-342900">
              <a:buAutoNum type="arabicPeriod" startAt="5"/>
            </a:pPr>
            <a:r>
              <a:rPr kumimoji="1" lang="ja-JP" altLang="en-US" sz="1600"/>
              <a:t>デジタル教育（ＯＺ１）</a:t>
            </a:r>
            <a:r>
              <a:rPr kumimoji="1" lang="en-US" altLang="ja-JP" sz="1600" dirty="0" err="1">
                <a:highlight>
                  <a:srgbClr val="C0C0C0"/>
                </a:highlight>
                <a:latin typeface="+mj-lt"/>
                <a:ea typeface="ＭＳ Ｐゴシック"/>
              </a:rPr>
              <a:t>NoCode</a:t>
            </a:r>
            <a:r>
              <a:rPr kumimoji="1" lang="ja-JP" altLang="en-US" sz="1600" dirty="0">
                <a:highlight>
                  <a:srgbClr val="C0C0C0"/>
                </a:highlight>
                <a:latin typeface="+mj-lt"/>
                <a:ea typeface="ＭＳ Ｐゴシック"/>
              </a:rPr>
              <a:t>　</a:t>
            </a:r>
            <a:r>
              <a:rPr kumimoji="1" lang="en-US" altLang="ja-JP" sz="1600" dirty="0">
                <a:highlight>
                  <a:srgbClr val="C0C0C0"/>
                </a:highlight>
                <a:latin typeface="+mj-lt"/>
                <a:ea typeface="ＭＳ Ｐゴシック"/>
              </a:rPr>
              <a:t>Japan</a:t>
            </a:r>
            <a:r>
              <a:rPr lang="en-US" altLang="ja-JP" sz="1600" dirty="0">
                <a:latin typeface="+mj-lt"/>
                <a:ea typeface="ＭＳ Ｐゴシック"/>
              </a:rPr>
              <a:t> </a:t>
            </a:r>
            <a:r>
              <a:rPr lang="en-US" altLang="ja-JP" sz="1600" dirty="0" err="1">
                <a:latin typeface="+mj-lt"/>
                <a:ea typeface="ＭＳ Ｐゴシック"/>
              </a:rPr>
              <a:t>とよのていねい</a:t>
            </a:r>
            <a:r>
              <a:rPr lang="ja-JP" altLang="en-US" sz="1600" dirty="0">
                <a:effectLst/>
                <a:latin typeface="+mj-lt"/>
                <a:ea typeface="ＭＳ Ｐゴシック"/>
                <a:cs typeface="ＭＳ Ｐゴシック" panose="020B0600070205080204" pitchFamily="50" charset="-128"/>
              </a:rPr>
              <a:t>　</a:t>
            </a:r>
            <a:endParaRPr kumimoji="1" lang="en-US" altLang="ja-JP" sz="1600" dirty="0">
              <a:latin typeface="+mj-lt"/>
              <a:ea typeface="ＭＳ Ｐゴシック"/>
            </a:endParaRPr>
          </a:p>
          <a:p>
            <a:endParaRPr kumimoji="1" lang="ja-JP" altLang="en-US" sz="1600" dirty="0"/>
          </a:p>
          <a:p>
            <a:pPr marL="342900" indent="-342900">
              <a:buAutoNum type="arabicPeriod" startAt="6"/>
            </a:pPr>
            <a:r>
              <a:rPr kumimoji="1" lang="ja-JP" altLang="en-US" sz="1600" dirty="0"/>
              <a:t>観光（ＯＺ１）　</a:t>
            </a:r>
            <a:r>
              <a:rPr kumimoji="1" lang="ja-JP" altLang="en-US" sz="1600" dirty="0">
                <a:highlight>
                  <a:srgbClr val="C0C0C0"/>
                </a:highlight>
              </a:rPr>
              <a:t>おてつたび</a:t>
            </a:r>
            <a:endParaRPr lang="en-US" altLang="ja-JP" sz="1600" dirty="0">
              <a:highlight>
                <a:srgbClr val="C0C0C0"/>
              </a:highlight>
            </a:endParaRPr>
          </a:p>
          <a:p>
            <a:endParaRPr lang="ja-JP" altLang="en-US" sz="1600" dirty="0">
              <a:highlight>
                <a:srgbClr val="C0C0C0"/>
              </a:highlight>
            </a:endParaRPr>
          </a:p>
          <a:p>
            <a:pPr marL="342900" indent="-342900">
              <a:buAutoNum type="arabicPeriod" startAt="7"/>
            </a:pPr>
            <a:r>
              <a:rPr kumimoji="1" lang="ja-JP" altLang="en-US" sz="1600" dirty="0"/>
              <a:t>地域経済（ＯＺ１　</a:t>
            </a:r>
            <a:r>
              <a:rPr kumimoji="1" lang="en-US" altLang="ja-JP" sz="1600" dirty="0"/>
              <a:t>Digital Platformer</a:t>
            </a:r>
            <a:r>
              <a:rPr kumimoji="1" lang="ja-JP" altLang="en-US" sz="1600" dirty="0"/>
              <a:t>）</a:t>
            </a:r>
            <a:endParaRPr kumimoji="1" lang="en-US" altLang="ja-JP" sz="1600" dirty="0"/>
          </a:p>
          <a:p>
            <a:endParaRPr kumimoji="1" lang="ja-JP" altLang="en-US" sz="1600" dirty="0"/>
          </a:p>
          <a:p>
            <a:pPr marL="342900" indent="-342900">
              <a:buAutoNum type="arabicPeriod" startAt="8"/>
            </a:pPr>
            <a:r>
              <a:rPr kumimoji="1" lang="ja-JP" altLang="en-US" sz="1600" dirty="0"/>
              <a:t>モビリティ（ドコモ　ＯＺ１）</a:t>
            </a:r>
            <a:r>
              <a:rPr kumimoji="1" lang="ja-JP" altLang="en-US" sz="1600" dirty="0">
                <a:highlight>
                  <a:srgbClr val="C0C0C0"/>
                </a:highlight>
              </a:rPr>
              <a:t>関西電力</a:t>
            </a:r>
            <a:r>
              <a:rPr kumimoji="1" lang="ja-JP" altLang="en-US" sz="1600" dirty="0"/>
              <a:t>　</a:t>
            </a:r>
            <a:r>
              <a:rPr lang="en-US" altLang="ja-JP" sz="1600" kern="0" dirty="0">
                <a:effectLst/>
                <a:highlight>
                  <a:srgbClr val="C0C0C0"/>
                </a:highlight>
                <a:latin typeface="ＭＳ Ｐゴシック"/>
                <a:cs typeface="ＭＳ Ｐゴシック" panose="020B0600070205080204" pitchFamily="50" charset="-128"/>
              </a:rPr>
              <a:t>SWAT Mobility</a:t>
            </a:r>
          </a:p>
          <a:p>
            <a:endParaRPr kumimoji="1" lang="ja-JP" altLang="en-US" sz="1600" dirty="0"/>
          </a:p>
          <a:p>
            <a:pPr marL="342900" indent="-342900">
              <a:buAutoNum type="arabicPeriod" startAt="9"/>
            </a:pPr>
            <a:r>
              <a:rPr kumimoji="1" lang="ja-JP" altLang="en-US" sz="1600" dirty="0"/>
              <a:t>インフラ（関西電力）</a:t>
            </a:r>
            <a:r>
              <a:rPr kumimoji="1" lang="ja-JP" altLang="en-US" sz="1600" dirty="0">
                <a:highlight>
                  <a:srgbClr val="C0C0C0"/>
                </a:highlight>
              </a:rPr>
              <a:t>アンデコ</a:t>
            </a:r>
            <a:endParaRPr kumimoji="1" lang="en-US" altLang="ja-JP" sz="1600" dirty="0">
              <a:highlight>
                <a:srgbClr val="C0C0C0"/>
              </a:highlight>
            </a:endParaRPr>
          </a:p>
          <a:p>
            <a:endParaRPr kumimoji="1" lang="ja-JP" altLang="en-US" sz="1600" dirty="0"/>
          </a:p>
          <a:p>
            <a:pPr marL="342900" indent="-342900">
              <a:buAutoNum type="arabicPeriod"/>
            </a:pPr>
            <a:r>
              <a:rPr kumimoji="1" lang="ja-JP" altLang="en-US" sz="1600" dirty="0"/>
              <a:t>デジタル行政（ＮＥＣネッツエスアイ）</a:t>
            </a:r>
            <a:r>
              <a:rPr kumimoji="1" lang="ja-JP" sz="1600" dirty="0">
                <a:highlight>
                  <a:srgbClr val="C0C0C0"/>
                </a:highlight>
                <a:ea typeface="+mn-lt"/>
                <a:cs typeface="+mn-lt"/>
              </a:rPr>
              <a:t>アスコエパートナーズ</a:t>
            </a:r>
            <a:r>
              <a:rPr kumimoji="1" lang="ja-JP" sz="1600" dirty="0">
                <a:ea typeface="+mn-lt"/>
                <a:cs typeface="+mn-lt"/>
              </a:rPr>
              <a:t>　</a:t>
            </a:r>
            <a:r>
              <a:rPr kumimoji="1" lang="en-US" altLang="ja-JP" sz="1600" dirty="0">
                <a:highlight>
                  <a:srgbClr val="C0C0C0"/>
                </a:highlight>
                <a:ea typeface="+mn-lt"/>
                <a:cs typeface="+mn-lt"/>
              </a:rPr>
              <a:t>OZ1</a:t>
            </a:r>
            <a:r>
              <a:rPr kumimoji="1" lang="ja-JP" sz="1600" dirty="0">
                <a:ea typeface="+mn-lt"/>
                <a:cs typeface="+mn-lt"/>
              </a:rPr>
              <a:t>　</a:t>
            </a:r>
            <a:r>
              <a:rPr kumimoji="1" lang="ja-JP" sz="1600" dirty="0">
                <a:highlight>
                  <a:srgbClr val="C0C0C0"/>
                </a:highlight>
                <a:ea typeface="+mn-lt"/>
                <a:cs typeface="+mn-lt"/>
              </a:rPr>
              <a:t>ロボットコンサルティング</a:t>
            </a:r>
            <a:endParaRPr lang="en-US" altLang="ja-JP" sz="1600" dirty="0">
              <a:highlight>
                <a:srgbClr val="C0C0C0"/>
              </a:highlight>
            </a:endParaRPr>
          </a:p>
          <a:p>
            <a:endParaRPr lang="ja-JP" altLang="en-US" sz="1600" dirty="0">
              <a:highlight>
                <a:srgbClr val="C0C0C0"/>
              </a:highlight>
            </a:endParaRPr>
          </a:p>
          <a:p>
            <a:pPr marL="342900" indent="-342900">
              <a:buAutoNum type="arabicPeriod" startAt="11"/>
            </a:pPr>
            <a:r>
              <a:rPr kumimoji="1" lang="ja-JP" altLang="en-US" sz="1600"/>
              <a:t>防災（三井住友）　</a:t>
            </a:r>
            <a:r>
              <a:rPr lang="en-US" altLang="ja-JP" sz="1600" dirty="0">
                <a:effectLst/>
                <a:highlight>
                  <a:srgbClr val="C0C0C0"/>
                </a:highlight>
                <a:latin typeface="ＭＳ Ｐゴシック"/>
                <a:ea typeface="ＭＳ Ｐゴシック"/>
                <a:cs typeface="ＭＳ Ｐゴシック" panose="020B0600070205080204" pitchFamily="50" charset="-128"/>
              </a:rPr>
              <a:t>Green </a:t>
            </a:r>
            <a:r>
              <a:rPr lang="en-US" altLang="ja-JP" sz="1600" dirty="0" err="1">
                <a:effectLst/>
                <a:highlight>
                  <a:srgbClr val="C0C0C0"/>
                </a:highlight>
                <a:latin typeface="ＭＳ Ｐゴシック"/>
                <a:ea typeface="ＭＳ Ｐゴシック"/>
                <a:cs typeface="ＭＳ Ｐゴシック" panose="020B0600070205080204" pitchFamily="50" charset="-128"/>
              </a:rPr>
              <a:t>Bioanalytics</a:t>
            </a:r>
            <a:r>
              <a:rPr lang="ja-JP" altLang="en-US" sz="1600">
                <a:effectLst/>
                <a:highlight>
                  <a:srgbClr val="FFFFFF"/>
                </a:highlight>
                <a:latin typeface="ＭＳ Ｐゴシック"/>
                <a:ea typeface="ＭＳ Ｐゴシック"/>
                <a:cs typeface="ＭＳ Ｐゴシック" panose="020B0600070205080204" pitchFamily="50" charset="-128"/>
              </a:rPr>
              <a:t>　</a:t>
            </a:r>
            <a:r>
              <a:rPr lang="ja-JP" altLang="en-US" sz="1600">
                <a:highlight>
                  <a:srgbClr val="C0C0C0"/>
                </a:highlight>
                <a:latin typeface="ＭＳ Ｐゴシック"/>
                <a:ea typeface="ＭＳ Ｐゴシック"/>
                <a:cs typeface="ＭＳ Ｐゴシック" panose="020B0600070205080204" pitchFamily="50" charset="-128"/>
              </a:rPr>
              <a:t>イッツコム</a:t>
            </a:r>
            <a:endParaRPr kumimoji="1" lang="en-US" altLang="ja-JP" sz="1600">
              <a:latin typeface="ＭＳ Ｐゴシック"/>
              <a:ea typeface="ＭＳ Ｐゴシック"/>
            </a:endParaRPr>
          </a:p>
          <a:p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620171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4DDEDBB-2F84-4CDC-9D8E-DDD0DF1DEB88}"/>
              </a:ext>
            </a:extLst>
          </p:cNvPr>
          <p:cNvSpPr txBox="1"/>
          <p:nvPr/>
        </p:nvSpPr>
        <p:spPr>
          <a:xfrm>
            <a:off x="249453" y="659576"/>
            <a:ext cx="287544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ja-JP" altLang="en-US" sz="1200" b="0" i="0" dirty="0">
                <a:solidFill>
                  <a:srgbClr val="333333"/>
                </a:solidFill>
                <a:effectLst/>
                <a:latin typeface="+mn-ea"/>
              </a:rPr>
              <a:t>　</a:t>
            </a:r>
            <a:r>
              <a:rPr lang="ja-JP" altLang="en-US" sz="1200" b="1" i="0" dirty="0">
                <a:solidFill>
                  <a:srgbClr val="333333"/>
                </a:solidFill>
                <a:effectLst/>
                <a:latin typeface="+mn-ea"/>
              </a:rPr>
              <a:t>正会員</a:t>
            </a:r>
            <a:endParaRPr lang="ja-JP" altLang="en-US" sz="1200" b="0" i="0" dirty="0">
              <a:solidFill>
                <a:srgbClr val="333333"/>
              </a:solidFill>
              <a:effectLst/>
              <a:latin typeface="+mn-ea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ja-JP" sz="1200" b="0" i="0" dirty="0">
                <a:solidFill>
                  <a:srgbClr val="00B050"/>
                </a:solidFill>
                <a:effectLst/>
                <a:latin typeface="+mn-ea"/>
              </a:rPr>
              <a:t>NEC</a:t>
            </a:r>
            <a:r>
              <a:rPr lang="ja-JP" altLang="en-US" sz="1200" b="0" i="0" dirty="0">
                <a:solidFill>
                  <a:srgbClr val="00B050"/>
                </a:solidFill>
                <a:effectLst/>
                <a:latin typeface="+mn-ea"/>
              </a:rPr>
              <a:t>ネッツエスアイ株式会社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sz="1200" b="0" i="0" dirty="0">
                <a:solidFill>
                  <a:srgbClr val="00B050"/>
                </a:solidFill>
                <a:effectLst/>
                <a:latin typeface="+mn-ea"/>
              </a:rPr>
              <a:t>株式会社</a:t>
            </a:r>
            <a:r>
              <a:rPr lang="en-US" altLang="ja-JP" sz="1200" b="0" i="0" dirty="0">
                <a:solidFill>
                  <a:srgbClr val="00B050"/>
                </a:solidFill>
                <a:effectLst/>
                <a:latin typeface="+mn-ea"/>
              </a:rPr>
              <a:t>NTT</a:t>
            </a:r>
            <a:r>
              <a:rPr lang="ja-JP" altLang="en-US" sz="1200" b="0" i="0" dirty="0">
                <a:solidFill>
                  <a:srgbClr val="00B050"/>
                </a:solidFill>
                <a:effectLst/>
                <a:latin typeface="+mn-ea"/>
              </a:rPr>
              <a:t>ドコモ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sz="1200" b="0" i="0" dirty="0">
                <a:solidFill>
                  <a:srgbClr val="00B050"/>
                </a:solidFill>
                <a:effectLst/>
                <a:latin typeface="+mn-ea"/>
              </a:rPr>
              <a:t>株式会社</a:t>
            </a:r>
            <a:r>
              <a:rPr lang="en-US" altLang="ja-JP" sz="1200" b="0" i="0" dirty="0">
                <a:solidFill>
                  <a:srgbClr val="00B050"/>
                </a:solidFill>
                <a:effectLst/>
                <a:latin typeface="+mn-ea"/>
              </a:rPr>
              <a:t>OZ1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sz="1200" b="0" i="0" dirty="0">
                <a:solidFill>
                  <a:srgbClr val="00B050"/>
                </a:solidFill>
                <a:effectLst/>
                <a:latin typeface="+mn-ea"/>
              </a:rPr>
              <a:t>三井住友海上火災保険株式会社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sz="1200" b="0" i="0" dirty="0">
                <a:solidFill>
                  <a:srgbClr val="00B050"/>
                </a:solidFill>
                <a:effectLst/>
                <a:latin typeface="+mn-ea"/>
              </a:rPr>
              <a:t>関西電力株式会社</a:t>
            </a:r>
          </a:p>
          <a:p>
            <a:pPr algn="l"/>
            <a:endParaRPr lang="en-US" altLang="ja-JP" sz="1200" b="0" i="0" dirty="0">
              <a:solidFill>
                <a:srgbClr val="333333"/>
              </a:solidFill>
              <a:effectLst/>
              <a:latin typeface="+mn-ea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95A8242-F696-4803-B3B8-B50BD131373A}"/>
              </a:ext>
            </a:extLst>
          </p:cNvPr>
          <p:cNvSpPr txBox="1"/>
          <p:nvPr/>
        </p:nvSpPr>
        <p:spPr>
          <a:xfrm>
            <a:off x="2915669" y="613082"/>
            <a:ext cx="4027572" cy="618630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ja-JP" altLang="en-US" sz="1100" b="0" i="0" dirty="0">
                <a:solidFill>
                  <a:srgbClr val="333333"/>
                </a:solidFill>
                <a:effectLst/>
                <a:latin typeface="+mn-ea"/>
              </a:rPr>
              <a:t>　</a:t>
            </a:r>
            <a:r>
              <a:rPr lang="ja-JP" altLang="en-US" sz="1100" b="1" i="0" dirty="0">
                <a:solidFill>
                  <a:srgbClr val="333333"/>
                </a:solidFill>
                <a:effectLst/>
                <a:latin typeface="+mn-ea"/>
              </a:rPr>
              <a:t>一般会員</a:t>
            </a:r>
            <a:endParaRPr lang="ja-JP" altLang="en-US" sz="1100" b="0" i="0" dirty="0">
              <a:solidFill>
                <a:srgbClr val="333333"/>
              </a:solidFill>
              <a:effectLst/>
              <a:latin typeface="+mn-ea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ja-JP" sz="1100" b="0" i="0" dirty="0">
                <a:solidFill>
                  <a:srgbClr val="00B0F0"/>
                </a:solidFill>
                <a:effectLst/>
                <a:latin typeface="+mn-ea"/>
                <a:cs typeface="Lato"/>
              </a:rPr>
              <a:t>I</a:t>
            </a:r>
            <a:r>
              <a:rPr lang="ja-JP" altLang="en-US" sz="1100" b="0" i="0" dirty="0">
                <a:solidFill>
                  <a:srgbClr val="00B0F0"/>
                </a:solidFill>
                <a:effectLst/>
                <a:latin typeface="+mn-ea"/>
                <a:cs typeface="Lato"/>
              </a:rPr>
              <a:t>＆</a:t>
            </a:r>
            <a:r>
              <a:rPr lang="en-US" altLang="ja-JP" sz="1100" b="0" i="0" dirty="0">
                <a:solidFill>
                  <a:srgbClr val="00B0F0"/>
                </a:solidFill>
                <a:effectLst/>
                <a:latin typeface="+mn-ea"/>
                <a:cs typeface="Lato"/>
              </a:rPr>
              <a:t>H</a:t>
            </a:r>
            <a:r>
              <a:rPr lang="ja-JP" altLang="en-US" sz="1100" b="0" i="0" dirty="0">
                <a:solidFill>
                  <a:srgbClr val="00B0F0"/>
                </a:solidFill>
                <a:effectLst/>
                <a:latin typeface="+mn-ea"/>
                <a:cs typeface="Lato"/>
              </a:rPr>
              <a:t>株式会社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sz="1100" b="0" i="0" dirty="0">
                <a:solidFill>
                  <a:srgbClr val="00B0F0"/>
                </a:solidFill>
                <a:effectLst/>
                <a:latin typeface="+mn-ea"/>
                <a:cs typeface="Lato"/>
              </a:rPr>
              <a:t>アイテック阪急阪神株式会社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sz="1100" b="0" i="0" dirty="0">
                <a:solidFill>
                  <a:srgbClr val="00B0F0"/>
                </a:solidFill>
                <a:effectLst/>
                <a:latin typeface="+mn-ea"/>
                <a:cs typeface="Lato"/>
              </a:rPr>
              <a:t>株式会社アーティフィス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sz="1100" b="0" i="0" dirty="0">
                <a:solidFill>
                  <a:srgbClr val="00B050"/>
                </a:solidFill>
                <a:effectLst/>
                <a:latin typeface="+mn-ea"/>
                <a:cs typeface="Lato"/>
              </a:rPr>
              <a:t>株式会社アスコエパートナーズ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sz="1100" b="0" i="0" dirty="0">
                <a:solidFill>
                  <a:srgbClr val="00B050"/>
                </a:solidFill>
                <a:effectLst/>
                <a:latin typeface="+mn-ea"/>
                <a:cs typeface="Lato"/>
              </a:rPr>
              <a:t>株式会社</a:t>
            </a:r>
            <a:r>
              <a:rPr lang="en-US" altLang="ja-JP" sz="1100" b="0" i="0" dirty="0" err="1">
                <a:solidFill>
                  <a:srgbClr val="00B050"/>
                </a:solidFill>
                <a:effectLst/>
                <a:latin typeface="+mn-ea"/>
                <a:cs typeface="Lato"/>
              </a:rPr>
              <a:t>Andeco</a:t>
            </a:r>
            <a:endParaRPr lang="en-US" altLang="ja-JP" sz="1100" b="0" i="0" dirty="0">
              <a:solidFill>
                <a:srgbClr val="00B050"/>
              </a:solidFill>
              <a:effectLst/>
              <a:latin typeface="+mn-ea"/>
              <a:cs typeface="Lato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ja-JP" sz="1100" b="0" i="0" dirty="0">
                <a:solidFill>
                  <a:srgbClr val="00B0F0"/>
                </a:solidFill>
                <a:effectLst/>
                <a:latin typeface="+mn-ea"/>
                <a:cs typeface="Lato"/>
              </a:rPr>
              <a:t>EMC Healthcare</a:t>
            </a:r>
            <a:r>
              <a:rPr lang="ja-JP" altLang="en-US" sz="1100" b="0" i="0" dirty="0">
                <a:solidFill>
                  <a:srgbClr val="00B0F0"/>
                </a:solidFill>
                <a:effectLst/>
                <a:latin typeface="+mn-ea"/>
                <a:cs typeface="Lato"/>
              </a:rPr>
              <a:t>株式会社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sz="1100" b="0" i="0" dirty="0">
                <a:solidFill>
                  <a:srgbClr val="00B050"/>
                </a:solidFill>
                <a:effectLst/>
                <a:latin typeface="+mn-ea"/>
                <a:cs typeface="Lato"/>
              </a:rPr>
              <a:t>イッツ・コミュニケーションズ株式会社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ja-JP" sz="1100" b="0" i="0" dirty="0" err="1">
                <a:solidFill>
                  <a:srgbClr val="00B0F0"/>
                </a:solidFill>
                <a:effectLst/>
                <a:latin typeface="+mn-ea"/>
              </a:rPr>
              <a:t>Intertrust</a:t>
            </a:r>
            <a:r>
              <a:rPr lang="en-US" altLang="ja-JP" sz="1100" b="0" i="0" dirty="0">
                <a:solidFill>
                  <a:srgbClr val="00B0F0"/>
                </a:solidFill>
                <a:effectLst/>
                <a:latin typeface="+mn-ea"/>
              </a:rPr>
              <a:t> Technologies Corporation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sz="1100" b="0" i="0" dirty="0">
                <a:solidFill>
                  <a:srgbClr val="00B050"/>
                </a:solidFill>
                <a:effectLst/>
                <a:latin typeface="+mn-ea"/>
                <a:cs typeface="Lato"/>
              </a:rPr>
              <a:t>株式会社おてつたび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sz="1100" b="0" i="0" dirty="0">
                <a:solidFill>
                  <a:srgbClr val="00B050"/>
                </a:solidFill>
                <a:effectLst/>
                <a:latin typeface="+mn-ea"/>
                <a:cs typeface="Lato"/>
              </a:rPr>
              <a:t>株式会社</a:t>
            </a:r>
            <a:r>
              <a:rPr lang="en-US" altLang="ja-JP" sz="1100" b="0" i="0" dirty="0">
                <a:solidFill>
                  <a:srgbClr val="00B050"/>
                </a:solidFill>
                <a:effectLst/>
                <a:latin typeface="+mn-ea"/>
                <a:cs typeface="Lato"/>
              </a:rPr>
              <a:t>Green </a:t>
            </a:r>
            <a:r>
              <a:rPr lang="en-US" altLang="ja-JP" sz="1100" b="0" i="0" dirty="0" err="1">
                <a:solidFill>
                  <a:srgbClr val="00B050"/>
                </a:solidFill>
                <a:effectLst/>
                <a:latin typeface="+mn-ea"/>
                <a:cs typeface="Lato"/>
              </a:rPr>
              <a:t>Bioanalytics</a:t>
            </a:r>
            <a:endParaRPr lang="en-US" altLang="ja-JP" sz="1100" b="0" i="0" dirty="0">
              <a:solidFill>
                <a:srgbClr val="00B050"/>
              </a:solidFill>
              <a:effectLst/>
              <a:latin typeface="+mn-ea"/>
              <a:cs typeface="Lato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sz="1100" b="0" i="0" dirty="0">
                <a:solidFill>
                  <a:srgbClr val="00B050"/>
                </a:solidFill>
                <a:effectLst/>
                <a:latin typeface="+mn-ea"/>
                <a:cs typeface="Lato"/>
              </a:rPr>
              <a:t>小林製薬株式会社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ja-JP" altLang="en-US" sz="1100" dirty="0">
                <a:solidFill>
                  <a:srgbClr val="00B0F0"/>
                </a:solidFill>
                <a:latin typeface="+mn-ea"/>
                <a:cs typeface="Lato"/>
              </a:rPr>
              <a:t>株式会社CI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sz="1100" b="0" i="0" dirty="0">
                <a:solidFill>
                  <a:srgbClr val="00B0F0"/>
                </a:solidFill>
                <a:effectLst/>
                <a:latin typeface="+mn-ea"/>
                <a:cs typeface="Lato"/>
              </a:rPr>
              <a:t>スクールエージェント株式会社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sz="1100" b="0" i="0" dirty="0">
                <a:solidFill>
                  <a:srgbClr val="00B050"/>
                </a:solidFill>
                <a:effectLst/>
                <a:latin typeface="+mn-ea"/>
                <a:cs typeface="Lato"/>
              </a:rPr>
              <a:t>有限会社スパーク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ja-JP" sz="1100" b="0" i="0" dirty="0">
                <a:solidFill>
                  <a:srgbClr val="00B050"/>
                </a:solidFill>
                <a:effectLst/>
                <a:latin typeface="+mn-ea"/>
                <a:cs typeface="Lato"/>
              </a:rPr>
              <a:t>SWAT Mobility Japan </a:t>
            </a:r>
            <a:r>
              <a:rPr lang="ja-JP" altLang="en-US" sz="1100" b="0" i="0" dirty="0">
                <a:solidFill>
                  <a:srgbClr val="00B050"/>
                </a:solidFill>
                <a:effectLst/>
                <a:latin typeface="+mn-ea"/>
                <a:cs typeface="Lato"/>
              </a:rPr>
              <a:t>株式会社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sz="1100" b="0" i="0" dirty="0">
                <a:solidFill>
                  <a:srgbClr val="00B050"/>
                </a:solidFill>
                <a:effectLst/>
                <a:latin typeface="+mn-ea"/>
                <a:cs typeface="Lato"/>
              </a:rPr>
              <a:t>セイコーソリューションズ株式会社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ja-JP" sz="1100" b="0" i="0" dirty="0">
                <a:solidFill>
                  <a:srgbClr val="00B050"/>
                </a:solidFill>
                <a:effectLst/>
                <a:latin typeface="+mn-ea"/>
                <a:cs typeface="Lato"/>
              </a:rPr>
              <a:t>TMI</a:t>
            </a:r>
            <a:r>
              <a:rPr lang="ja-JP" altLang="en-US" sz="1100" b="0" i="0" dirty="0">
                <a:solidFill>
                  <a:srgbClr val="00B050"/>
                </a:solidFill>
                <a:effectLst/>
                <a:latin typeface="+mn-ea"/>
                <a:cs typeface="Lato"/>
              </a:rPr>
              <a:t>総合法律事務所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sz="1100" b="0" i="0" dirty="0">
                <a:solidFill>
                  <a:srgbClr val="00B0F0"/>
                </a:solidFill>
                <a:effectLst/>
                <a:latin typeface="+mn-ea"/>
                <a:cs typeface="Lato"/>
              </a:rPr>
              <a:t>株式会社</a:t>
            </a:r>
            <a:r>
              <a:rPr lang="en-US" altLang="ja-JP" sz="1100" b="0" i="0" dirty="0">
                <a:solidFill>
                  <a:srgbClr val="00B0F0"/>
                </a:solidFill>
                <a:effectLst/>
                <a:latin typeface="+mn-ea"/>
                <a:cs typeface="Lato"/>
              </a:rPr>
              <a:t>TRUSTDOCK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sz="1100" b="0" i="0" dirty="0">
                <a:solidFill>
                  <a:srgbClr val="00B050"/>
                </a:solidFill>
                <a:effectLst/>
                <a:latin typeface="+mn-ea"/>
                <a:cs typeface="Lato"/>
              </a:rPr>
              <a:t>株式会社帝国データバンク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sz="1100" b="0" i="0" dirty="0">
                <a:solidFill>
                  <a:srgbClr val="00B0F0"/>
                </a:solidFill>
                <a:effectLst/>
                <a:latin typeface="+mn-ea"/>
                <a:cs typeface="Lato"/>
              </a:rPr>
              <a:t>株式会社データワイズ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sz="1100" b="0" i="0" dirty="0">
                <a:solidFill>
                  <a:srgbClr val="00B050"/>
                </a:solidFill>
                <a:effectLst/>
                <a:latin typeface="+mn-ea"/>
                <a:cs typeface="Lato"/>
              </a:rPr>
              <a:t>株式会社テクノガウス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sz="1100" b="0" i="0" dirty="0">
                <a:solidFill>
                  <a:srgbClr val="00B050"/>
                </a:solidFill>
                <a:effectLst/>
                <a:latin typeface="+mn-ea"/>
                <a:cs typeface="Lato"/>
              </a:rPr>
              <a:t>一般社団法人とよのていねい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sz="1100" b="0" i="0" dirty="0">
                <a:solidFill>
                  <a:srgbClr val="00B0F0"/>
                </a:solidFill>
                <a:effectLst/>
                <a:latin typeface="+mn-ea"/>
                <a:cs typeface="Lato"/>
              </a:rPr>
              <a:t>トレンドマイクロ株式会社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ja-JP" sz="1100" b="0" i="0" dirty="0" err="1">
                <a:solidFill>
                  <a:srgbClr val="00B050"/>
                </a:solidFill>
                <a:effectLst/>
                <a:latin typeface="+mn-ea"/>
                <a:cs typeface="Lato"/>
              </a:rPr>
              <a:t>NoCode</a:t>
            </a:r>
            <a:r>
              <a:rPr lang="en-US" altLang="ja-JP" sz="1100" b="0" i="0" dirty="0">
                <a:solidFill>
                  <a:srgbClr val="00B050"/>
                </a:solidFill>
                <a:effectLst/>
                <a:latin typeface="+mn-ea"/>
                <a:cs typeface="Lato"/>
              </a:rPr>
              <a:t> Japan </a:t>
            </a:r>
            <a:r>
              <a:rPr lang="ja-JP" altLang="en-US" sz="1100" b="0" i="0" dirty="0">
                <a:solidFill>
                  <a:srgbClr val="00B050"/>
                </a:solidFill>
                <a:effectLst/>
                <a:latin typeface="+mn-ea"/>
                <a:cs typeface="Lato"/>
              </a:rPr>
              <a:t>株式会社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altLang="ja-JP" sz="1100" b="0" i="0" dirty="0">
                <a:solidFill>
                  <a:srgbClr val="00B050"/>
                </a:solidFill>
                <a:effectLst/>
                <a:latin typeface="+mn-ea"/>
                <a:cs typeface="Lato"/>
              </a:rPr>
              <a:t>Digital Platformer</a:t>
            </a:r>
            <a:r>
              <a:rPr lang="ja-JP" altLang="en-US" sz="1100" b="0" i="0" dirty="0">
                <a:solidFill>
                  <a:srgbClr val="00B050"/>
                </a:solidFill>
                <a:effectLst/>
                <a:latin typeface="+mn-ea"/>
                <a:cs typeface="Lato"/>
              </a:rPr>
              <a:t>株式会社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sz="1100" b="0" i="0" dirty="0">
                <a:solidFill>
                  <a:srgbClr val="00B0F0"/>
                </a:solidFill>
                <a:effectLst/>
                <a:latin typeface="+mn-ea"/>
                <a:cs typeface="Lato"/>
              </a:rPr>
              <a:t>株式会社電通　関西支社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sz="1100" b="0" i="0" dirty="0">
                <a:solidFill>
                  <a:srgbClr val="00B0F0"/>
                </a:solidFill>
                <a:effectLst/>
                <a:latin typeface="+mn-ea"/>
                <a:cs typeface="Lato"/>
              </a:rPr>
              <a:t>株式会社電通国際情報サービス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sz="1100" b="0" i="0" dirty="0">
                <a:solidFill>
                  <a:srgbClr val="00B050"/>
                </a:solidFill>
                <a:effectLst/>
                <a:latin typeface="+mn-ea"/>
                <a:cs typeface="Lato"/>
              </a:rPr>
              <a:t>株式会社日立社会情報サービス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sz="1100" b="0" i="0" dirty="0">
                <a:solidFill>
                  <a:srgbClr val="00B050"/>
                </a:solidFill>
                <a:effectLst/>
                <a:latin typeface="+mn-ea"/>
                <a:cs typeface="Lato"/>
              </a:rPr>
              <a:t>株式会社ビットキー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sz="1100" b="0" i="0" dirty="0">
                <a:solidFill>
                  <a:srgbClr val="00B050"/>
                </a:solidFill>
                <a:effectLst/>
                <a:latin typeface="+mn-ea"/>
                <a:cs typeface="Lato"/>
              </a:rPr>
              <a:t>株式会社ビューティー ヘルス ラボ マリア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sz="1100" b="0" i="0" dirty="0">
                <a:solidFill>
                  <a:srgbClr val="00B0F0"/>
                </a:solidFill>
                <a:effectLst/>
                <a:latin typeface="+mn-ea"/>
                <a:cs typeface="Lato"/>
              </a:rPr>
              <a:t>三井情報株式会社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sz="1100" b="0" i="0" dirty="0">
                <a:solidFill>
                  <a:srgbClr val="00B050"/>
                </a:solidFill>
                <a:effectLst/>
                <a:latin typeface="+mn-ea"/>
                <a:cs typeface="Lato"/>
              </a:rPr>
              <a:t>株式会社ミマモルメ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sz="1100" b="0" i="0" dirty="0">
                <a:solidFill>
                  <a:srgbClr val="00B050"/>
                </a:solidFill>
                <a:effectLst/>
                <a:latin typeface="+mn-ea"/>
                <a:cs typeface="Lato"/>
              </a:rPr>
              <a:t>モビリス・コンサルティング株式会社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sz="1100" b="0" i="0" dirty="0">
                <a:solidFill>
                  <a:srgbClr val="00B050"/>
                </a:solidFill>
                <a:effectLst/>
                <a:latin typeface="+mn-ea"/>
                <a:cs typeface="Lato"/>
              </a:rPr>
              <a:t>株式会社りそな銀行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sz="1100" b="0" i="0" dirty="0">
                <a:solidFill>
                  <a:srgbClr val="00B050"/>
                </a:solidFill>
                <a:effectLst/>
                <a:latin typeface="+mn-ea"/>
                <a:cs typeface="Lato"/>
              </a:rPr>
              <a:t>株式会社</a:t>
            </a:r>
            <a:r>
              <a:rPr lang="en-US" altLang="ja-JP" sz="1100" b="0" i="0" dirty="0">
                <a:solidFill>
                  <a:srgbClr val="00B050"/>
                </a:solidFill>
                <a:effectLst/>
                <a:latin typeface="+mn-ea"/>
                <a:cs typeface="Lato"/>
              </a:rPr>
              <a:t>Robot Consulting</a:t>
            </a:r>
            <a:endParaRPr lang="ja-JP" altLang="en-US" sz="1100" dirty="0">
              <a:solidFill>
                <a:srgbClr val="00B050"/>
              </a:solidFill>
              <a:latin typeface="+mn-ea"/>
              <a:cs typeface="Lato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6192626-36E8-4858-B724-9E743376AB4C}"/>
              </a:ext>
            </a:extLst>
          </p:cNvPr>
          <p:cNvSpPr txBox="1"/>
          <p:nvPr/>
        </p:nvSpPr>
        <p:spPr>
          <a:xfrm>
            <a:off x="1425844" y="104350"/>
            <a:ext cx="4122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</a:rPr>
              <a:t>月例・定例参加者リスト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E64EB45-D2CE-4F07-8732-1834CBF4E70F}"/>
              </a:ext>
            </a:extLst>
          </p:cNvPr>
          <p:cNvSpPr txBox="1"/>
          <p:nvPr/>
        </p:nvSpPr>
        <p:spPr>
          <a:xfrm>
            <a:off x="579178" y="3596055"/>
            <a:ext cx="1107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00B0F0"/>
                </a:solidFill>
              </a:rPr>
              <a:t>月例：青</a:t>
            </a:r>
            <a:endParaRPr kumimoji="1" lang="en-US" altLang="ja-JP" dirty="0">
              <a:solidFill>
                <a:srgbClr val="00B0F0"/>
              </a:solidFill>
            </a:endParaRPr>
          </a:p>
          <a:p>
            <a:r>
              <a:rPr kumimoji="1" lang="ja-JP" altLang="en-US" dirty="0">
                <a:solidFill>
                  <a:srgbClr val="00B050"/>
                </a:solidFill>
              </a:rPr>
              <a:t>定例：緑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13CA636-3EAB-424F-B83F-B37ABA001AF5}"/>
              </a:ext>
            </a:extLst>
          </p:cNvPr>
          <p:cNvSpPr txBox="1"/>
          <p:nvPr/>
        </p:nvSpPr>
        <p:spPr>
          <a:xfrm>
            <a:off x="8423330" y="2493573"/>
            <a:ext cx="295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/>
              <a:t>定例参加希望者は事務局へ</a:t>
            </a:r>
            <a:endParaRPr kumimoji="1" lang="en-US" altLang="ja-JP" dirty="0"/>
          </a:p>
          <a:p>
            <a:pPr algn="ctr"/>
            <a:r>
              <a:rPr kumimoji="1" lang="ja-JP" altLang="en-US" dirty="0"/>
              <a:t>ご連絡ください。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3825752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0D4FC52-BA16-4AF9-A458-55059F92E618}"/>
              </a:ext>
            </a:extLst>
          </p:cNvPr>
          <p:cNvSpPr txBox="1"/>
          <p:nvPr/>
        </p:nvSpPr>
        <p:spPr>
          <a:xfrm>
            <a:off x="1425844" y="104350"/>
            <a:ext cx="4122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</a:rPr>
              <a:t>月例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091D2BE-4C87-4B2C-B12A-33537FD48E8D}"/>
              </a:ext>
            </a:extLst>
          </p:cNvPr>
          <p:cNvSpPr txBox="1"/>
          <p:nvPr/>
        </p:nvSpPr>
        <p:spPr>
          <a:xfrm>
            <a:off x="309039" y="625373"/>
            <a:ext cx="11206202" cy="3323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ja-JP" altLang="en-US" sz="2400" b="1" dirty="0"/>
              <a:t>新しいワーキングの発足検討</a:t>
            </a:r>
            <a:endParaRPr lang="en-US" altLang="ja-JP" sz="2400" b="1" dirty="0"/>
          </a:p>
          <a:p>
            <a:endParaRPr lang="en-US" altLang="ja-JP" sz="2400" b="1" dirty="0"/>
          </a:p>
          <a:p>
            <a:r>
              <a:rPr lang="ja-JP" altLang="en-US" sz="2400" b="1" dirty="0"/>
              <a:t>　１．横展開ワーキング</a:t>
            </a:r>
            <a:endParaRPr lang="en-US" altLang="ja-JP" sz="2400" b="1" dirty="0"/>
          </a:p>
          <a:p>
            <a:r>
              <a:rPr lang="ja-JP" altLang="en-US" sz="2400" b="1" dirty="0"/>
              <a:t>　　　</a:t>
            </a:r>
            <a:r>
              <a:rPr lang="ja-JP" altLang="en-US" sz="2400" dirty="0"/>
              <a:t>（他府県への横展開）</a:t>
            </a:r>
            <a:endParaRPr lang="en-US" altLang="ja-JP" sz="2400" dirty="0"/>
          </a:p>
          <a:p>
            <a:r>
              <a:rPr lang="ja-JP" altLang="en-US" sz="2400" b="1" dirty="0"/>
              <a:t>　２．教育ワーキング</a:t>
            </a:r>
            <a:endParaRPr lang="en-US" altLang="ja-JP" sz="2400" b="1" dirty="0"/>
          </a:p>
          <a:p>
            <a:r>
              <a:rPr lang="ja-JP" altLang="en-US" sz="2400" b="1" dirty="0"/>
              <a:t>　　　</a:t>
            </a:r>
            <a:r>
              <a:rPr lang="ja-JP" altLang="en-US" sz="2400" dirty="0"/>
              <a:t>（</a:t>
            </a:r>
            <a:r>
              <a:rPr lang="en-US" altLang="ja-JP" sz="2400" dirty="0"/>
              <a:t>IT</a:t>
            </a:r>
            <a:r>
              <a:rPr lang="ja-JP" altLang="en-US" sz="2400" dirty="0"/>
              <a:t>教育とは別</a:t>
            </a:r>
            <a:r>
              <a:rPr lang="en-US" altLang="ja-JP" sz="2400" dirty="0"/>
              <a:t>/</a:t>
            </a:r>
            <a:r>
              <a:rPr lang="ja-JP" altLang="en-US" sz="2400" dirty="0"/>
              <a:t>教育委員会や学校対象）</a:t>
            </a:r>
            <a:endParaRPr lang="en-US" altLang="ja-JP" sz="2400" dirty="0"/>
          </a:p>
          <a:p>
            <a:r>
              <a:rPr lang="ja-JP" altLang="en-US" sz="2400" b="1" dirty="0"/>
              <a:t>　３．セキュリティワーキング</a:t>
            </a:r>
            <a:endParaRPr lang="en-US" altLang="ja-JP" sz="2400" b="1" dirty="0"/>
          </a:p>
          <a:p>
            <a:r>
              <a:rPr lang="ja-JP" altLang="en-US" sz="2400" dirty="0"/>
              <a:t>　　　（</a:t>
            </a:r>
            <a:r>
              <a:rPr lang="en-US" altLang="ja-JP" sz="2400" dirty="0"/>
              <a:t>IPS</a:t>
            </a:r>
            <a:r>
              <a:rPr lang="ja-JP" altLang="en-US" sz="2400" dirty="0"/>
              <a:t>以外の対応や費用感など</a:t>
            </a:r>
            <a:r>
              <a:rPr lang="en-US" altLang="ja-JP" sz="2400" dirty="0"/>
              <a:t>CSPFC</a:t>
            </a:r>
            <a:r>
              <a:rPr lang="ja-JP" altLang="en-US" sz="2400" dirty="0"/>
              <a:t>にあった形の検討）</a:t>
            </a:r>
            <a:endParaRPr lang="en-US" altLang="ja-JP" sz="2400" dirty="0"/>
          </a:p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82619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線矢印コネクタ 1">
            <a:extLst>
              <a:ext uri="{FF2B5EF4-FFF2-40B4-BE49-F238E27FC236}">
                <a16:creationId xmlns:a16="http://schemas.microsoft.com/office/drawing/2014/main" id="{0945F5DD-EB75-4E4F-9A49-BCF0C2CCF777}"/>
              </a:ext>
            </a:extLst>
          </p:cNvPr>
          <p:cNvCxnSpPr>
            <a:cxnSpLocks/>
          </p:cNvCxnSpPr>
          <p:nvPr/>
        </p:nvCxnSpPr>
        <p:spPr>
          <a:xfrm>
            <a:off x="1562750" y="2314864"/>
            <a:ext cx="0" cy="24074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68A8753A-4ACB-4BB3-864C-31D4698C2894}"/>
              </a:ext>
            </a:extLst>
          </p:cNvPr>
          <p:cNvSpPr/>
          <p:nvPr/>
        </p:nvSpPr>
        <p:spPr>
          <a:xfrm>
            <a:off x="183401" y="1694932"/>
            <a:ext cx="2758698" cy="61993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課題を整理</a:t>
            </a: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CA42E381-2447-41F2-A475-75413B4A287E}"/>
              </a:ext>
            </a:extLst>
          </p:cNvPr>
          <p:cNvSpPr/>
          <p:nvPr/>
        </p:nvSpPr>
        <p:spPr>
          <a:xfrm>
            <a:off x="183401" y="2691990"/>
            <a:ext cx="2758698" cy="61993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対応内容・サービス検討</a:t>
            </a: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C13352A0-14D8-4994-B9D7-50BDB029480F}"/>
              </a:ext>
            </a:extLst>
          </p:cNvPr>
          <p:cNvSpPr/>
          <p:nvPr/>
        </p:nvSpPr>
        <p:spPr>
          <a:xfrm>
            <a:off x="183401" y="3663218"/>
            <a:ext cx="2758698" cy="61993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サービス構築</a:t>
            </a:r>
            <a:endParaRPr kumimoji="1" lang="en-US" altLang="ja-JP" dirty="0"/>
          </a:p>
          <a:p>
            <a:pPr algn="ctr"/>
            <a:r>
              <a:rPr kumimoji="1" lang="ja-JP" altLang="en-US" dirty="0"/>
              <a:t>地元企業との連携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C81F4770-0114-45DB-BF8D-8F51E426F907}"/>
              </a:ext>
            </a:extLst>
          </p:cNvPr>
          <p:cNvSpPr/>
          <p:nvPr/>
        </p:nvSpPr>
        <p:spPr>
          <a:xfrm>
            <a:off x="183401" y="4722269"/>
            <a:ext cx="2758698" cy="61993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サービス開始</a:t>
            </a:r>
          </a:p>
        </p:txBody>
      </p:sp>
      <p:sp>
        <p:nvSpPr>
          <p:cNvPr id="7" name="右中かっこ 6">
            <a:extLst>
              <a:ext uri="{FF2B5EF4-FFF2-40B4-BE49-F238E27FC236}">
                <a16:creationId xmlns:a16="http://schemas.microsoft.com/office/drawing/2014/main" id="{04306B0B-2ADA-48E6-BF41-B2E874E91BE7}"/>
              </a:ext>
            </a:extLst>
          </p:cNvPr>
          <p:cNvSpPr/>
          <p:nvPr/>
        </p:nvSpPr>
        <p:spPr>
          <a:xfrm>
            <a:off x="3205570" y="1694932"/>
            <a:ext cx="247970" cy="1697064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右中かっこ 7">
            <a:extLst>
              <a:ext uri="{FF2B5EF4-FFF2-40B4-BE49-F238E27FC236}">
                <a16:creationId xmlns:a16="http://schemas.microsoft.com/office/drawing/2014/main" id="{AFC9CDCD-6090-483C-B0B8-24348F6EF6DD}"/>
              </a:ext>
            </a:extLst>
          </p:cNvPr>
          <p:cNvSpPr/>
          <p:nvPr/>
        </p:nvSpPr>
        <p:spPr>
          <a:xfrm>
            <a:off x="3233985" y="3544396"/>
            <a:ext cx="247970" cy="1697064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51E289B-4AA1-44A8-ADD2-DA8B50531172}"/>
              </a:ext>
            </a:extLst>
          </p:cNvPr>
          <p:cNvSpPr txBox="1"/>
          <p:nvPr/>
        </p:nvSpPr>
        <p:spPr>
          <a:xfrm>
            <a:off x="3442140" y="2322658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コンサルティング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7E34E50-F307-445B-8555-1BB7945AD95D}"/>
              </a:ext>
            </a:extLst>
          </p:cNvPr>
          <p:cNvSpPr txBox="1"/>
          <p:nvPr/>
        </p:nvSpPr>
        <p:spPr>
          <a:xfrm>
            <a:off x="3481955" y="420826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SI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9CC9221-CFDB-403D-9007-05070845E001}"/>
              </a:ext>
            </a:extLst>
          </p:cNvPr>
          <p:cNvSpPr txBox="1"/>
          <p:nvPr/>
        </p:nvSpPr>
        <p:spPr>
          <a:xfrm>
            <a:off x="260892" y="1041376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各自治体向けにワーキングを準備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699A54C-5A31-40E5-94A7-B486EED8FB0D}"/>
              </a:ext>
            </a:extLst>
          </p:cNvPr>
          <p:cNvSpPr txBox="1"/>
          <p:nvPr/>
        </p:nvSpPr>
        <p:spPr>
          <a:xfrm>
            <a:off x="5597359" y="669549"/>
            <a:ext cx="65326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検討対象自治体</a:t>
            </a:r>
            <a:endParaRPr kumimoji="1" lang="en-US" altLang="ja-JP" b="1" dirty="0"/>
          </a:p>
          <a:p>
            <a:endParaRPr kumimoji="1" lang="en-US" altLang="ja-JP" b="1" dirty="0"/>
          </a:p>
          <a:p>
            <a:r>
              <a:rPr kumimoji="1" lang="ja-JP" altLang="en-US" b="1" dirty="0"/>
              <a:t>　福井県</a:t>
            </a:r>
            <a:endParaRPr kumimoji="1" lang="en-US" altLang="ja-JP" b="1" dirty="0"/>
          </a:p>
          <a:p>
            <a:r>
              <a:rPr kumimoji="1" lang="ja-JP" altLang="en-US" dirty="0"/>
              <a:t>　　・</a:t>
            </a:r>
            <a:r>
              <a:rPr kumimoji="1" lang="en-US" altLang="ja-JP" dirty="0"/>
              <a:t>CSPF</a:t>
            </a:r>
            <a:r>
              <a:rPr kumimoji="1" lang="ja-JP" altLang="en-US" dirty="0"/>
              <a:t>をベースに福井県サービス</a:t>
            </a:r>
            <a:endParaRPr kumimoji="1" lang="en-US" altLang="ja-JP" dirty="0"/>
          </a:p>
          <a:p>
            <a:r>
              <a:rPr kumimoji="1" lang="ja-JP" altLang="en-US" dirty="0"/>
              <a:t>　　　それに追加するサービスとして検討</a:t>
            </a:r>
            <a:endParaRPr kumimoji="1" lang="en-US" altLang="ja-JP" dirty="0"/>
          </a:p>
          <a:p>
            <a:endParaRPr kumimoji="1" lang="en-US" altLang="ja-JP" b="1" dirty="0"/>
          </a:p>
          <a:p>
            <a:r>
              <a:rPr kumimoji="1" lang="ja-JP" altLang="en-US" b="1" dirty="0"/>
              <a:t>　大阪府</a:t>
            </a:r>
            <a:r>
              <a:rPr kumimoji="1" lang="en-US" altLang="ja-JP" b="1" dirty="0"/>
              <a:t>14</a:t>
            </a:r>
            <a:r>
              <a:rPr kumimoji="1" lang="ja-JP" altLang="en-US" b="1" dirty="0"/>
              <a:t>自治体</a:t>
            </a:r>
            <a:endParaRPr kumimoji="1" lang="en-US" altLang="ja-JP" b="1" dirty="0"/>
          </a:p>
          <a:p>
            <a:r>
              <a:rPr kumimoji="1" lang="ja-JP" altLang="en-US" b="1" dirty="0"/>
              <a:t>　　</a:t>
            </a:r>
            <a:r>
              <a:rPr kumimoji="1" lang="ja-JP" altLang="en-US" dirty="0"/>
              <a:t>・池田市・箕面市・（川西市）など豊能町を中心とした</a:t>
            </a:r>
            <a:endParaRPr kumimoji="1" lang="en-US" altLang="ja-JP" dirty="0"/>
          </a:p>
          <a:p>
            <a:r>
              <a:rPr kumimoji="1" lang="ja-JP" altLang="en-US" dirty="0"/>
              <a:t>　　　生活圏を繋げた北摂スマートシティ（仮名）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　　・地域通貨（ポイント）と地域サービスをベースとした</a:t>
            </a:r>
            <a:endParaRPr kumimoji="1" lang="en-US" altLang="ja-JP" dirty="0"/>
          </a:p>
          <a:p>
            <a:r>
              <a:rPr kumimoji="1" lang="ja-JP" altLang="en-US" dirty="0"/>
              <a:t>　　　</a:t>
            </a:r>
            <a:r>
              <a:rPr kumimoji="1" lang="en-US" altLang="ja-JP" dirty="0"/>
              <a:t>CSPF</a:t>
            </a:r>
            <a:r>
              <a:rPr kumimoji="1" lang="ja-JP" altLang="en-US" dirty="0"/>
              <a:t>の提供</a:t>
            </a: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EB9D2E3D-9018-432E-BAD5-6C6C5E38A3CA}"/>
              </a:ext>
            </a:extLst>
          </p:cNvPr>
          <p:cNvSpPr/>
          <p:nvPr/>
        </p:nvSpPr>
        <p:spPr>
          <a:xfrm>
            <a:off x="6139911" y="4962491"/>
            <a:ext cx="1115878" cy="61993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UAX</a:t>
            </a:r>
            <a:br>
              <a:rPr kumimoji="1" lang="en-US" altLang="ja-JP" dirty="0"/>
            </a:br>
            <a:r>
              <a:rPr kumimoji="1" lang="ja-JP" altLang="en-US" dirty="0"/>
              <a:t>（</a:t>
            </a:r>
            <a:r>
              <a:rPr kumimoji="1" lang="en-US" altLang="ja-JP" dirty="0"/>
              <a:t>UI</a:t>
            </a:r>
            <a:r>
              <a:rPr kumimoji="1" lang="ja-JP" altLang="en-US" dirty="0"/>
              <a:t>）</a:t>
            </a: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6D41C747-FB3F-40ED-BEC6-B5CE37C8CF4F}"/>
              </a:ext>
            </a:extLst>
          </p:cNvPr>
          <p:cNvSpPr/>
          <p:nvPr/>
        </p:nvSpPr>
        <p:spPr>
          <a:xfrm>
            <a:off x="7462433" y="4962491"/>
            <a:ext cx="1115878" cy="61993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地域</a:t>
            </a:r>
            <a:endParaRPr kumimoji="1" lang="en-US" altLang="ja-JP" dirty="0"/>
          </a:p>
          <a:p>
            <a:pPr algn="ctr"/>
            <a:r>
              <a:rPr kumimoji="1" lang="ja-JP" altLang="en-US" dirty="0"/>
              <a:t>通貨</a:t>
            </a:r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3C4CB510-FED5-41A5-BE38-BD426C9572A8}"/>
              </a:ext>
            </a:extLst>
          </p:cNvPr>
          <p:cNvSpPr/>
          <p:nvPr/>
        </p:nvSpPr>
        <p:spPr>
          <a:xfrm>
            <a:off x="8784955" y="4962491"/>
            <a:ext cx="1115878" cy="61993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/>
              <a:t>地域</a:t>
            </a:r>
            <a:endParaRPr kumimoji="1" lang="en-US" altLang="ja-JP" sz="1600" dirty="0"/>
          </a:p>
          <a:p>
            <a:pPr algn="ctr"/>
            <a:r>
              <a:rPr kumimoji="1" lang="ja-JP" altLang="en-US" sz="1600" dirty="0"/>
              <a:t>サービス</a:t>
            </a: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E6B40510-0DE7-4AC3-8A8C-BA61FB4D98F8}"/>
              </a:ext>
            </a:extLst>
          </p:cNvPr>
          <p:cNvSpPr/>
          <p:nvPr/>
        </p:nvSpPr>
        <p:spPr>
          <a:xfrm>
            <a:off x="10161719" y="4962491"/>
            <a:ext cx="1115878" cy="61993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/>
              <a:t>CSPF</a:t>
            </a:r>
          </a:p>
          <a:p>
            <a:pPr algn="ctr"/>
            <a:r>
              <a:rPr kumimoji="1" lang="ja-JP" altLang="en-US" sz="1600" dirty="0"/>
              <a:t>サービス</a:t>
            </a:r>
          </a:p>
        </p:txBody>
      </p:sp>
      <p:cxnSp>
        <p:nvCxnSpPr>
          <p:cNvPr id="27" name="コネクタ: カギ線 26">
            <a:extLst>
              <a:ext uri="{FF2B5EF4-FFF2-40B4-BE49-F238E27FC236}">
                <a16:creationId xmlns:a16="http://schemas.microsoft.com/office/drawing/2014/main" id="{9957C8EA-8B51-42E4-BCA6-BA0DADB35EEB}"/>
              </a:ext>
            </a:extLst>
          </p:cNvPr>
          <p:cNvCxnSpPr>
            <a:cxnSpLocks/>
            <a:stCxn id="14" idx="2"/>
            <a:endCxn id="15" idx="2"/>
          </p:cNvCxnSpPr>
          <p:nvPr/>
        </p:nvCxnSpPr>
        <p:spPr>
          <a:xfrm rot="16200000" flipH="1">
            <a:off x="7359111" y="4921162"/>
            <a:ext cx="12700" cy="1322522"/>
          </a:xfrm>
          <a:prstGeom prst="bentConnector3">
            <a:avLst>
              <a:gd name="adj1" fmla="val 1800000"/>
            </a:avLst>
          </a:prstGeom>
          <a:ln w="571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cxnSp>
      <p:cxnSp>
        <p:nvCxnSpPr>
          <p:cNvPr id="29" name="コネクタ: カギ線 28">
            <a:extLst>
              <a:ext uri="{FF2B5EF4-FFF2-40B4-BE49-F238E27FC236}">
                <a16:creationId xmlns:a16="http://schemas.microsoft.com/office/drawing/2014/main" id="{C7FB3997-9865-4A4C-8C83-B2788D9F0D77}"/>
              </a:ext>
            </a:extLst>
          </p:cNvPr>
          <p:cNvCxnSpPr>
            <a:cxnSpLocks/>
            <a:stCxn id="16" idx="2"/>
            <a:endCxn id="17" idx="2"/>
          </p:cNvCxnSpPr>
          <p:nvPr/>
        </p:nvCxnSpPr>
        <p:spPr>
          <a:xfrm rot="16200000" flipH="1">
            <a:off x="10031276" y="4894041"/>
            <a:ext cx="12700" cy="1376764"/>
          </a:xfrm>
          <a:prstGeom prst="bentConnector3">
            <a:avLst>
              <a:gd name="adj1" fmla="val 1800000"/>
            </a:avLst>
          </a:prstGeom>
          <a:ln w="571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cxn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4FF80FFA-9511-4C72-87A7-5257DEA5D463}"/>
              </a:ext>
            </a:extLst>
          </p:cNvPr>
          <p:cNvSpPr/>
          <p:nvPr/>
        </p:nvSpPr>
        <p:spPr>
          <a:xfrm>
            <a:off x="6142497" y="5780870"/>
            <a:ext cx="5135100" cy="28359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JP-LINK</a:t>
            </a:r>
            <a:endParaRPr kumimoji="1" lang="ja-JP" altLang="en-US" dirty="0"/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1513ED5E-3BFB-4992-AADF-2F85501FC974}"/>
              </a:ext>
            </a:extLst>
          </p:cNvPr>
          <p:cNvSpPr/>
          <p:nvPr/>
        </p:nvSpPr>
        <p:spPr>
          <a:xfrm>
            <a:off x="6142497" y="6064468"/>
            <a:ext cx="2172344" cy="63080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PERSONAL-LINK</a:t>
            </a:r>
            <a:endParaRPr kumimoji="1" lang="ja-JP" altLang="en-US" dirty="0"/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A907C73C-8F25-46BA-B503-DAFB0A7A65D4}"/>
              </a:ext>
            </a:extLst>
          </p:cNvPr>
          <p:cNvSpPr/>
          <p:nvPr/>
        </p:nvSpPr>
        <p:spPr>
          <a:xfrm>
            <a:off x="8415578" y="6402396"/>
            <a:ext cx="960897" cy="25969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ID</a:t>
            </a:r>
            <a:endParaRPr kumimoji="1" lang="ja-JP" altLang="en-US" dirty="0"/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E9C90A34-5282-4FA5-95AD-106FE0A19E5A}"/>
              </a:ext>
            </a:extLst>
          </p:cNvPr>
          <p:cNvSpPr/>
          <p:nvPr/>
        </p:nvSpPr>
        <p:spPr>
          <a:xfrm>
            <a:off x="9477211" y="6103212"/>
            <a:ext cx="1800385" cy="25969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/>
              <a:t>マイナンバーカード</a:t>
            </a:r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F0DB6D0F-B8EC-4493-BA1F-2C52150AC1AE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8314841" y="6214822"/>
            <a:ext cx="1162370" cy="18235"/>
          </a:xfrm>
          <a:prstGeom prst="line">
            <a:avLst/>
          </a:prstGeom>
          <a:ln w="571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cxn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A75C8830-D323-4BF6-B440-BEF546A1AC98}"/>
              </a:ext>
            </a:extLst>
          </p:cNvPr>
          <p:cNvSpPr/>
          <p:nvPr/>
        </p:nvSpPr>
        <p:spPr>
          <a:xfrm>
            <a:off x="8415578" y="6106368"/>
            <a:ext cx="960897" cy="25969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ID</a:t>
            </a:r>
            <a:endParaRPr kumimoji="1" lang="ja-JP" altLang="en-US" dirty="0"/>
          </a:p>
        </p:txBody>
      </p:sp>
      <p:sp>
        <p:nvSpPr>
          <p:cNvPr id="33" name="吹き出し: 角を丸めた四角形 32">
            <a:extLst>
              <a:ext uri="{FF2B5EF4-FFF2-40B4-BE49-F238E27FC236}">
                <a16:creationId xmlns:a16="http://schemas.microsoft.com/office/drawing/2014/main" id="{8B452A0A-35D4-4B98-8814-4F0631AB470A}"/>
              </a:ext>
            </a:extLst>
          </p:cNvPr>
          <p:cNvSpPr/>
          <p:nvPr/>
        </p:nvSpPr>
        <p:spPr>
          <a:xfrm>
            <a:off x="8784955" y="4392928"/>
            <a:ext cx="924733" cy="419208"/>
          </a:xfrm>
          <a:prstGeom prst="wedgeRoundRectCallout">
            <a:avLst>
              <a:gd name="adj1" fmla="val -6587"/>
              <a:gd name="adj2" fmla="val 88379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/>
              <a:t>地域清掃など</a:t>
            </a:r>
          </a:p>
        </p:txBody>
      </p:sp>
      <p:sp>
        <p:nvSpPr>
          <p:cNvPr id="34" name="吹き出し: 角を丸めた四角形 33">
            <a:extLst>
              <a:ext uri="{FF2B5EF4-FFF2-40B4-BE49-F238E27FC236}">
                <a16:creationId xmlns:a16="http://schemas.microsoft.com/office/drawing/2014/main" id="{0B115145-8212-49F5-8E68-A5BBB77D2C7C}"/>
              </a:ext>
            </a:extLst>
          </p:cNvPr>
          <p:cNvSpPr/>
          <p:nvPr/>
        </p:nvSpPr>
        <p:spPr>
          <a:xfrm>
            <a:off x="10073901" y="4392928"/>
            <a:ext cx="924733" cy="419208"/>
          </a:xfrm>
          <a:prstGeom prst="wedgeRoundRectCallout">
            <a:avLst>
              <a:gd name="adj1" fmla="val -6587"/>
              <a:gd name="adj2" fmla="val 88379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/>
              <a:t>豊能町</a:t>
            </a:r>
            <a:r>
              <a:rPr kumimoji="1" lang="en-US" altLang="ja-JP" sz="1200" dirty="0"/>
              <a:t>Ser.</a:t>
            </a:r>
          </a:p>
          <a:p>
            <a:pPr algn="ctr"/>
            <a:r>
              <a:rPr kumimoji="1" lang="ja-JP" altLang="en-US" sz="1200" dirty="0"/>
              <a:t>など</a:t>
            </a:r>
          </a:p>
        </p:txBody>
      </p:sp>
      <p:sp>
        <p:nvSpPr>
          <p:cNvPr id="35" name="吹き出し: 角を丸めた四角形 34">
            <a:extLst>
              <a:ext uri="{FF2B5EF4-FFF2-40B4-BE49-F238E27FC236}">
                <a16:creationId xmlns:a16="http://schemas.microsoft.com/office/drawing/2014/main" id="{60472F1B-A1A3-41C4-A382-9B5350CBC087}"/>
              </a:ext>
            </a:extLst>
          </p:cNvPr>
          <p:cNvSpPr/>
          <p:nvPr/>
        </p:nvSpPr>
        <p:spPr>
          <a:xfrm>
            <a:off x="7367234" y="4392928"/>
            <a:ext cx="924733" cy="419208"/>
          </a:xfrm>
          <a:prstGeom prst="wedgeRoundRectCallout">
            <a:avLst>
              <a:gd name="adj1" fmla="val -6587"/>
              <a:gd name="adj2" fmla="val 88379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/>
              <a:t>豊能町</a:t>
            </a:r>
            <a:r>
              <a:rPr kumimoji="1" lang="en-US" altLang="ja-JP" sz="1200" dirty="0"/>
              <a:t>Ser.</a:t>
            </a:r>
          </a:p>
          <a:p>
            <a:pPr algn="ctr"/>
            <a:r>
              <a:rPr kumimoji="1" lang="ja-JP" altLang="en-US" sz="1200" dirty="0"/>
              <a:t>など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92258FE4-E04D-46A3-9EC5-89022C4CEA37}"/>
              </a:ext>
            </a:extLst>
          </p:cNvPr>
          <p:cNvSpPr txBox="1"/>
          <p:nvPr/>
        </p:nvSpPr>
        <p:spPr>
          <a:xfrm>
            <a:off x="1534225" y="83187"/>
            <a:ext cx="6094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dirty="0">
                <a:solidFill>
                  <a:schemeClr val="bg1"/>
                </a:solidFill>
              </a:rPr>
              <a:t>１．横展開ワーキング</a:t>
            </a:r>
            <a:endParaRPr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12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50C2122-8B51-414D-BFE6-3EF9E7A917B0}"/>
              </a:ext>
            </a:extLst>
          </p:cNvPr>
          <p:cNvSpPr txBox="1"/>
          <p:nvPr/>
        </p:nvSpPr>
        <p:spPr>
          <a:xfrm>
            <a:off x="1544018" y="105928"/>
            <a:ext cx="6094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dirty="0">
                <a:solidFill>
                  <a:schemeClr val="bg1"/>
                </a:solidFill>
              </a:rPr>
              <a:t>２．教育ワーキング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EE2CA61-C7ED-4759-98BF-30CF1FA3249F}"/>
              </a:ext>
            </a:extLst>
          </p:cNvPr>
          <p:cNvSpPr txBox="1"/>
          <p:nvPr/>
        </p:nvSpPr>
        <p:spPr>
          <a:xfrm>
            <a:off x="596685" y="736169"/>
            <a:ext cx="106550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学校教育現場</a:t>
            </a:r>
            <a:endParaRPr kumimoji="1" lang="en-US" altLang="ja-JP" b="1" dirty="0"/>
          </a:p>
          <a:p>
            <a:endParaRPr kumimoji="1" lang="en-US" altLang="ja-JP" dirty="0"/>
          </a:p>
          <a:p>
            <a:r>
              <a:rPr kumimoji="1" lang="ja-JP" altLang="en-US" dirty="0"/>
              <a:t>　　</a:t>
            </a:r>
            <a:r>
              <a:rPr kumimoji="1" lang="en-US" altLang="ja-JP" dirty="0"/>
              <a:t>GIGA</a:t>
            </a:r>
            <a:r>
              <a:rPr kumimoji="1" lang="ja-JP" altLang="en-US" dirty="0"/>
              <a:t>スクールを中心に</a:t>
            </a:r>
            <a:r>
              <a:rPr kumimoji="1" lang="en-US" altLang="ja-JP" dirty="0"/>
              <a:t>IT</a:t>
            </a:r>
            <a:r>
              <a:rPr kumimoji="1" lang="ja-JP" altLang="en-US" dirty="0"/>
              <a:t>化を進めているが・・・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　　１．先生の</a:t>
            </a:r>
            <a:r>
              <a:rPr kumimoji="1" lang="en-US" altLang="ja-JP" dirty="0"/>
              <a:t>PC</a:t>
            </a:r>
            <a:r>
              <a:rPr kumimoji="1" lang="ja-JP" altLang="en-US" dirty="0"/>
              <a:t>を覚える時間がない</a:t>
            </a:r>
            <a:endParaRPr kumimoji="1" lang="en-US" altLang="ja-JP" dirty="0"/>
          </a:p>
          <a:p>
            <a:r>
              <a:rPr kumimoji="1" lang="ja-JP" altLang="en-US" dirty="0"/>
              <a:t>　　　　（朝から晩まで教育、テスト、部活などで忙しく覚える時間がない）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　　２．文部科学省から色々と</a:t>
            </a:r>
            <a:endParaRPr kumimoji="1" lang="en-US" altLang="ja-JP" dirty="0"/>
          </a:p>
          <a:p>
            <a:r>
              <a:rPr kumimoji="1" lang="ja-JP" altLang="en-US" dirty="0"/>
              <a:t>　　　　　教科書のデジタル化、習熟度を測るための</a:t>
            </a:r>
            <a:r>
              <a:rPr kumimoji="1" lang="en-US" altLang="ja-JP" dirty="0"/>
              <a:t>Code</a:t>
            </a:r>
            <a:r>
              <a:rPr kumimoji="1" lang="ja-JP" altLang="en-US" dirty="0"/>
              <a:t>化</a:t>
            </a:r>
            <a:endParaRPr kumimoji="1" lang="en-US" altLang="ja-JP" dirty="0"/>
          </a:p>
          <a:p>
            <a:r>
              <a:rPr kumimoji="1" lang="ja-JP" altLang="en-US" dirty="0"/>
              <a:t>　　　　</a:t>
            </a:r>
            <a:endParaRPr kumimoji="1" lang="en-US" altLang="ja-JP" dirty="0"/>
          </a:p>
          <a:p>
            <a:r>
              <a:rPr kumimoji="1" lang="ja-JP" altLang="en-US" dirty="0"/>
              <a:t>　　３．教育現場での</a:t>
            </a:r>
            <a:r>
              <a:rPr kumimoji="1" lang="en-US" altLang="ja-JP" dirty="0"/>
              <a:t>IT</a:t>
            </a:r>
            <a:r>
              <a:rPr kumimoji="1" lang="ja-JP" altLang="en-US" dirty="0"/>
              <a:t>ルール</a:t>
            </a:r>
            <a:endParaRPr kumimoji="1" lang="en-US" altLang="ja-JP" dirty="0"/>
          </a:p>
          <a:p>
            <a:r>
              <a:rPr kumimoji="1" lang="ja-JP" altLang="en-US" dirty="0"/>
              <a:t>　　　　　</a:t>
            </a:r>
            <a:r>
              <a:rPr kumimoji="1" lang="en-US" altLang="ja-JP" dirty="0"/>
              <a:t>PASSWORD</a:t>
            </a:r>
            <a:r>
              <a:rPr kumimoji="1" lang="ja-JP" altLang="en-US" dirty="0"/>
              <a:t>問題、</a:t>
            </a:r>
            <a:r>
              <a:rPr kumimoji="1" lang="en-US" altLang="ja-JP" dirty="0"/>
              <a:t>SNS</a:t>
            </a:r>
            <a:r>
              <a:rPr kumimoji="1" lang="ja-JP" altLang="en-US" dirty="0"/>
              <a:t>いじめなど</a:t>
            </a:r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EC08B506-C470-44B4-99F7-308D4A839A76}"/>
              </a:ext>
            </a:extLst>
          </p:cNvPr>
          <p:cNvSpPr/>
          <p:nvPr/>
        </p:nvSpPr>
        <p:spPr>
          <a:xfrm>
            <a:off x="4726983" y="4510006"/>
            <a:ext cx="2014780" cy="4262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F3EC28B-CF03-4318-AB1E-FCDA4E2A5C0E}"/>
              </a:ext>
            </a:extLst>
          </p:cNvPr>
          <p:cNvSpPr txBox="1"/>
          <p:nvPr/>
        </p:nvSpPr>
        <p:spPr>
          <a:xfrm>
            <a:off x="2025666" y="5109060"/>
            <a:ext cx="78790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b="1" dirty="0"/>
              <a:t>これからのスマートシティを支えるのは若者である</a:t>
            </a:r>
            <a:endParaRPr kumimoji="1" lang="en-US" altLang="ja-JP" sz="2400" b="1" dirty="0"/>
          </a:p>
          <a:p>
            <a:pPr algn="ctr"/>
            <a:endParaRPr kumimoji="1" lang="en-US" altLang="ja-JP" sz="2400" b="1" dirty="0"/>
          </a:p>
          <a:p>
            <a:pPr algn="ctr"/>
            <a:r>
              <a:rPr kumimoji="1" lang="ja-JP" altLang="en-US" sz="2400" b="1" dirty="0"/>
              <a:t>学校教育で</a:t>
            </a:r>
            <a:r>
              <a:rPr kumimoji="1" lang="en-US" altLang="ja-JP" sz="2400" b="1" dirty="0"/>
              <a:t>IT</a:t>
            </a:r>
            <a:r>
              <a:rPr kumimoji="1" lang="ja-JP" altLang="en-US" sz="2400" b="1" dirty="0"/>
              <a:t>格差ができないようにパッケージ化も視野</a:t>
            </a:r>
          </a:p>
        </p:txBody>
      </p:sp>
    </p:spTree>
    <p:extLst>
      <p:ext uri="{BB962C8B-B14F-4D97-AF65-F5344CB8AC3E}">
        <p14:creationId xmlns:p14="http://schemas.microsoft.com/office/powerpoint/2010/main" val="122139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F09C72C-979F-44D8-AF45-FAA6A5CE3539}"/>
              </a:ext>
            </a:extLst>
          </p:cNvPr>
          <p:cNvSpPr txBox="1"/>
          <p:nvPr/>
        </p:nvSpPr>
        <p:spPr>
          <a:xfrm>
            <a:off x="1474276" y="105927"/>
            <a:ext cx="6094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1" dirty="0">
                <a:solidFill>
                  <a:schemeClr val="bg1"/>
                </a:solidFill>
              </a:rPr>
              <a:t>３．セキュリティワーキング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E233FB1-6625-4E74-909B-FE88CB1AD2FD}"/>
              </a:ext>
            </a:extLst>
          </p:cNvPr>
          <p:cNvSpPr txBox="1"/>
          <p:nvPr/>
        </p:nvSpPr>
        <p:spPr>
          <a:xfrm>
            <a:off x="596685" y="689675"/>
            <a:ext cx="1065508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スマートシティのセキュリティ</a:t>
            </a:r>
            <a:endParaRPr kumimoji="1" lang="en-US" altLang="ja-JP" b="1" dirty="0"/>
          </a:p>
          <a:p>
            <a:endParaRPr kumimoji="1" lang="en-US" altLang="ja-JP" dirty="0"/>
          </a:p>
          <a:p>
            <a:r>
              <a:rPr kumimoji="1" lang="ja-JP" altLang="en-US" dirty="0"/>
              <a:t>　　スマートシティセキュリティガイドライン</a:t>
            </a:r>
            <a:r>
              <a:rPr kumimoji="1" lang="en-US" altLang="ja-JP" dirty="0"/>
              <a:t>v2</a:t>
            </a:r>
            <a:r>
              <a:rPr kumimoji="1" lang="ja-JP" altLang="en-US" dirty="0"/>
              <a:t>がリリースされたが</a:t>
            </a:r>
            <a:br>
              <a:rPr kumimoji="1" lang="en-US" altLang="ja-JP" dirty="0"/>
            </a:br>
            <a:endParaRPr kumimoji="1" lang="en-US" altLang="ja-JP" dirty="0"/>
          </a:p>
          <a:p>
            <a:r>
              <a:rPr kumimoji="1" lang="ja-JP" altLang="en-US" dirty="0"/>
              <a:t>　　１．スマートシティを始める自治体で運用は難しい</a:t>
            </a:r>
            <a:endParaRPr kumimoji="1" lang="en-US" altLang="ja-JP" dirty="0"/>
          </a:p>
          <a:p>
            <a:r>
              <a:rPr kumimoji="1" lang="ja-JP" altLang="en-US" dirty="0"/>
              <a:t>　　　　</a:t>
            </a:r>
            <a:r>
              <a:rPr kumimoji="1" lang="en-US" altLang="ja-JP" dirty="0"/>
              <a:t>IT</a:t>
            </a:r>
            <a:r>
              <a:rPr kumimoji="1" lang="ja-JP" altLang="en-US" dirty="0"/>
              <a:t>人材がいない、責任区分が分けきれない、対策内容がガイドからは難しい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　　２．費用面</a:t>
            </a:r>
            <a:endParaRPr kumimoji="1" lang="en-US" altLang="ja-JP" dirty="0"/>
          </a:p>
          <a:p>
            <a:r>
              <a:rPr kumimoji="1" lang="ja-JP" altLang="en-US" dirty="0"/>
              <a:t>　　　　企業が行う範囲、自治体が行う範囲、個人が行う範囲）</a:t>
            </a:r>
            <a:endParaRPr kumimoji="1" lang="en-US" altLang="ja-JP" dirty="0"/>
          </a:p>
          <a:p>
            <a:r>
              <a:rPr kumimoji="1" lang="ja-JP" altLang="en-US" dirty="0"/>
              <a:t>　　　　</a:t>
            </a:r>
            <a:endParaRPr kumimoji="1" lang="en-US" altLang="ja-JP" dirty="0"/>
          </a:p>
          <a:p>
            <a:r>
              <a:rPr kumimoji="1" lang="ja-JP" altLang="en-US" dirty="0"/>
              <a:t>　　３．各団体で定義されるセキュリティ内容における脆弱性</a:t>
            </a:r>
            <a:endParaRPr kumimoji="1" lang="en-US" altLang="ja-JP" dirty="0"/>
          </a:p>
          <a:p>
            <a:r>
              <a:rPr kumimoji="1" lang="ja-JP" altLang="en-US" dirty="0"/>
              <a:t>　　　　現状色々な団体で標準化、共通化が進むが、行うサービスにより変わる</a:t>
            </a:r>
            <a:endParaRPr kumimoji="1" lang="en-US" altLang="ja-JP" dirty="0"/>
          </a:p>
          <a:p>
            <a:r>
              <a:rPr kumimoji="1" lang="ja-JP" altLang="en-US" dirty="0"/>
              <a:t>　　　　　・</a:t>
            </a:r>
            <a:r>
              <a:rPr kumimoji="1" lang="en-US" altLang="ja-JP" dirty="0"/>
              <a:t>IoT</a:t>
            </a:r>
            <a:r>
              <a:rPr kumimoji="1" lang="ja-JP" altLang="en-US" dirty="0"/>
              <a:t>機器を有するもの</a:t>
            </a:r>
            <a:endParaRPr kumimoji="1" lang="en-US" altLang="ja-JP" dirty="0"/>
          </a:p>
          <a:p>
            <a:r>
              <a:rPr kumimoji="1" lang="ja-JP" altLang="en-US" dirty="0"/>
              <a:t>　　　　　・クラウドサービス</a:t>
            </a:r>
            <a:endParaRPr kumimoji="1" lang="en-US" altLang="ja-JP" dirty="0"/>
          </a:p>
          <a:p>
            <a:r>
              <a:rPr kumimoji="1" lang="ja-JP" altLang="en-US" dirty="0"/>
              <a:t>　　　　　・個人情報を有するもの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　　　　→スマートシティ・スーパーシティはクラウドサービスを前提としている</a:t>
            </a:r>
            <a:endParaRPr kumimoji="1" lang="en-US" altLang="ja-JP" dirty="0"/>
          </a:p>
          <a:p>
            <a:r>
              <a:rPr kumimoji="1" lang="ja-JP" altLang="en-US" dirty="0"/>
              <a:t>　　　　　・クラウドサービスにおける最低限の設定（</a:t>
            </a:r>
            <a:r>
              <a:rPr kumimoji="1" lang="en-US" altLang="ja-JP" dirty="0" err="1"/>
              <a:t>AWS,Azure,Google</a:t>
            </a:r>
            <a:r>
              <a:rPr kumimoji="1" lang="en-US" altLang="ja-JP" dirty="0"/>
              <a:t> Cloud</a:t>
            </a:r>
            <a:r>
              <a:rPr kumimoji="1" lang="ja-JP" altLang="en-US" dirty="0"/>
              <a:t>など）</a:t>
            </a:r>
            <a:endParaRPr kumimoji="1" lang="en-US" altLang="ja-JP" dirty="0"/>
          </a:p>
          <a:p>
            <a:r>
              <a:rPr kumimoji="1" lang="ja-JP" altLang="en-US" dirty="0"/>
              <a:t>　　　　　・</a:t>
            </a:r>
            <a:r>
              <a:rPr kumimoji="1" lang="en-US" altLang="ja-JP" dirty="0"/>
              <a:t>CSPF</a:t>
            </a:r>
            <a:r>
              <a:rPr kumimoji="1" lang="ja-JP" altLang="en-US" dirty="0"/>
              <a:t>の</a:t>
            </a:r>
            <a:r>
              <a:rPr kumimoji="1" lang="en-US" altLang="ja-JP" dirty="0"/>
              <a:t>API</a:t>
            </a:r>
            <a:r>
              <a:rPr kumimoji="1" lang="ja-JP" altLang="en-US" dirty="0"/>
              <a:t>（</a:t>
            </a:r>
            <a:r>
              <a:rPr kumimoji="1" lang="en-US" altLang="ja-JP" dirty="0"/>
              <a:t>JP-LINK/NGSI</a:t>
            </a:r>
            <a:r>
              <a:rPr kumimoji="1" lang="ja-JP" altLang="en-US" dirty="0"/>
              <a:t>）の最低限の設定</a:t>
            </a:r>
            <a:endParaRPr kumimoji="1" lang="en-US" altLang="ja-JP" dirty="0"/>
          </a:p>
          <a:p>
            <a:r>
              <a:rPr kumimoji="1" lang="ja-JP" altLang="en-US" dirty="0"/>
              <a:t>　　　　　</a:t>
            </a:r>
            <a:endParaRPr kumimoji="1" lang="en-US" altLang="ja-JP" dirty="0"/>
          </a:p>
          <a:p>
            <a:pPr algn="ctr"/>
            <a:r>
              <a:rPr kumimoji="1" lang="en-US" altLang="ja-JP" sz="2400" b="1" dirty="0"/>
              <a:t>R4</a:t>
            </a:r>
            <a:r>
              <a:rPr kumimoji="1" lang="ja-JP" altLang="en-US" sz="2400" b="1" dirty="0"/>
              <a:t> </a:t>
            </a:r>
            <a:r>
              <a:rPr kumimoji="1" lang="en-US" altLang="ja-JP" sz="2400" b="1" dirty="0"/>
              <a:t>CSPFC</a:t>
            </a:r>
            <a:r>
              <a:rPr kumimoji="1" lang="ja-JP" altLang="en-US" sz="2400" b="1" dirty="0"/>
              <a:t>のセキュリティ実装予算を検討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2308483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E9CB24-D903-4312-95CC-A25A896C1A50}"/>
              </a:ext>
            </a:extLst>
          </p:cNvPr>
          <p:cNvSpPr txBox="1"/>
          <p:nvPr/>
        </p:nvSpPr>
        <p:spPr>
          <a:xfrm>
            <a:off x="1497524" y="2942117"/>
            <a:ext cx="60947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000" b="1" dirty="0"/>
              <a:t>豊能定例会議</a:t>
            </a:r>
            <a:endParaRPr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093729377"/>
      </p:ext>
    </p:extLst>
  </p:cSld>
  <p:clrMapOvr>
    <a:masterClrMapping/>
  </p:clrMapOvr>
</p:sld>
</file>

<file path=ppt/theme/theme1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デザインの設定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デザインの設定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ユーザー定義 1">
      <a:majorFont>
        <a:latin typeface="BIZ UDゴシック"/>
        <a:ea typeface="BIZ UDゴシック"/>
        <a:cs typeface=""/>
      </a:majorFont>
      <a:minorFont>
        <a:latin typeface="BIZ UDゴシック"/>
        <a:ea typeface="BIZ UD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8575">
          <a:solidFill>
            <a:srgbClr val="942825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デザインの設定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ユーザー定義 2">
      <a:majorFont>
        <a:latin typeface="BIZ UDゴシック"/>
        <a:ea typeface="BIZ UDゴシック"/>
        <a:cs typeface=""/>
      </a:majorFont>
      <a:minorFont>
        <a:latin typeface="BIZ UDゴシック"/>
        <a:ea typeface="BIZ UD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3262</Words>
  <Application>Microsoft Office PowerPoint</Application>
  <PresentationFormat>ワイド画面</PresentationFormat>
  <Paragraphs>577</Paragraphs>
  <Slides>36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4</vt:i4>
      </vt:variant>
      <vt:variant>
        <vt:lpstr>スライド タイトル</vt:lpstr>
      </vt:variant>
      <vt:variant>
        <vt:i4>36</vt:i4>
      </vt:variant>
    </vt:vector>
  </HeadingPairs>
  <TitlesOfParts>
    <vt:vector size="40" baseType="lpstr">
      <vt:lpstr>デザインの設定</vt:lpstr>
      <vt:lpstr>1_デザインの設定</vt:lpstr>
      <vt:lpstr>2_デザインの設定</vt:lpstr>
      <vt:lpstr>3_デザインの設定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/>
  <cp:lastModifiedBy/>
  <cp:revision>762</cp:revision>
  <dcterms:created xsi:type="dcterms:W3CDTF">2020-10-01T23:40:24Z</dcterms:created>
  <dcterms:modified xsi:type="dcterms:W3CDTF">2022-01-06T02:21:09Z</dcterms:modified>
</cp:coreProperties>
</file>